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dumu Regular" charset="1" panose="02000503000000000000"/>
      <p:regular r:id="rId23"/>
    </p:embeddedFont>
    <p:embeddedFont>
      <p:font typeface="Times New Roman" charset="1" panose="02030502070405020303"/>
      <p:regular r:id="rId24"/>
    </p:embeddedFont>
    <p:embeddedFont>
      <p:font typeface="Cabin" charset="1" panose="00000500000000000000"/>
      <p:regular r:id="rId25"/>
    </p:embeddedFont>
    <p:embeddedFont>
      <p:font typeface="Sniglet" charset="1" panose="04070505030100020000"/>
      <p:regular r:id="rId26"/>
    </p:embeddedFont>
    <p:embeddedFont>
      <p:font typeface="DejaVu Serif" charset="1" panose="02060603050605020204"/>
      <p:regular r:id="rId27"/>
    </p:embeddedFont>
    <p:embeddedFont>
      <p:font typeface="DejaVu Serif Bold" charset="1" panose="02060803050605020204"/>
      <p:regular r:id="rId28"/>
    </p:embeddedFont>
    <p:embeddedFont>
      <p:font typeface="Garet Bold" charset="1" panose="00000000000000000000"/>
      <p:regular r:id="rId29"/>
    </p:embeddedFont>
    <p:embeddedFont>
      <p:font typeface="Garet" charset="1" panose="00000000000000000000"/>
      <p:regular r:id="rId30"/>
    </p:embeddedFont>
    <p:embeddedFont>
      <p:font typeface="Times New Roman Bold" charset="1" panose="020308020704050203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37.png" Type="http://schemas.openxmlformats.org/officeDocument/2006/relationships/image"/><Relationship Id="rId13" Target="../media/image38.svg" Type="http://schemas.openxmlformats.org/officeDocument/2006/relationships/image"/><Relationship Id="rId14" Target="../media/image39.png" Type="http://schemas.openxmlformats.org/officeDocument/2006/relationships/image"/><Relationship Id="rId15" Target="../media/image7.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40.png" Type="http://schemas.openxmlformats.org/officeDocument/2006/relationships/image"/><Relationship Id="rId9"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7.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7.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11" Target="../media/image52.svg" Type="http://schemas.openxmlformats.org/officeDocument/2006/relationships/image"/><Relationship Id="rId12" Target="../media/image58.png" Type="http://schemas.openxmlformats.org/officeDocument/2006/relationships/image"/><Relationship Id="rId13" Target="../media/image59.svg" Type="http://schemas.openxmlformats.org/officeDocument/2006/relationships/image"/><Relationship Id="rId14" Target="../media/image60.png" Type="http://schemas.openxmlformats.org/officeDocument/2006/relationships/image"/><Relationship Id="rId15" Target="../media/image61.svg" Type="http://schemas.openxmlformats.org/officeDocument/2006/relationships/image"/><Relationship Id="rId16" Target="../media/image7.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16" Target="../media/image7.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13" Target="../media/image7.png" Type="http://schemas.openxmlformats.org/officeDocument/2006/relationships/image"/><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3.png" Type="http://schemas.openxmlformats.org/officeDocument/2006/relationships/image"/><Relationship Id="rId7"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7.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 Id="rId9"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34.png" Type="http://schemas.openxmlformats.org/officeDocument/2006/relationships/image"/><Relationship Id="rId9"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D493A"/>
        </a:solidFill>
      </p:bgPr>
    </p:bg>
    <p:spTree>
      <p:nvGrpSpPr>
        <p:cNvPr id="1" name=""/>
        <p:cNvGrpSpPr/>
        <p:nvPr/>
      </p:nvGrpSpPr>
      <p:grpSpPr>
        <a:xfrm>
          <a:off x="0" y="0"/>
          <a:ext cx="0" cy="0"/>
          <a:chOff x="0" y="0"/>
          <a:chExt cx="0" cy="0"/>
        </a:xfrm>
      </p:grpSpPr>
      <p:sp>
        <p:nvSpPr>
          <p:cNvPr name="Freeform 2" id="2"/>
          <p:cNvSpPr/>
          <p:nvPr/>
        </p:nvSpPr>
        <p:spPr>
          <a:xfrm flipH="false" flipV="false" rot="0">
            <a:off x="7617971" y="-1473322"/>
            <a:ext cx="13925367" cy="13577233"/>
          </a:xfrm>
          <a:custGeom>
            <a:avLst/>
            <a:gdLst/>
            <a:ahLst/>
            <a:cxnLst/>
            <a:rect r="r" b="b" t="t" l="l"/>
            <a:pathLst>
              <a:path h="13577233" w="13925367">
                <a:moveTo>
                  <a:pt x="0" y="0"/>
                </a:moveTo>
                <a:lnTo>
                  <a:pt x="13925368" y="0"/>
                </a:lnTo>
                <a:lnTo>
                  <a:pt x="13925368" y="13577233"/>
                </a:lnTo>
                <a:lnTo>
                  <a:pt x="0" y="13577233"/>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626018">
            <a:off x="9125138" y="-4595217"/>
            <a:ext cx="10911035" cy="13749406"/>
          </a:xfrm>
          <a:custGeom>
            <a:avLst/>
            <a:gdLst/>
            <a:ahLst/>
            <a:cxnLst/>
            <a:rect r="r" b="b" t="t" l="l"/>
            <a:pathLst>
              <a:path h="13749406" w="10911035">
                <a:moveTo>
                  <a:pt x="0" y="0"/>
                </a:moveTo>
                <a:lnTo>
                  <a:pt x="10911034" y="0"/>
                </a:lnTo>
                <a:lnTo>
                  <a:pt x="10911034" y="13749406"/>
                </a:lnTo>
                <a:lnTo>
                  <a:pt x="0" y="13749406"/>
                </a:lnTo>
                <a:lnTo>
                  <a:pt x="0" y="0"/>
                </a:lnTo>
                <a:close/>
              </a:path>
            </a:pathLst>
          </a:custGeom>
          <a:blipFill>
            <a:blip r:embed="rId4"/>
            <a:stretch>
              <a:fillRect l="0" t="0" r="0" b="-49376"/>
            </a:stretch>
          </a:blipFill>
        </p:spPr>
      </p:sp>
      <p:sp>
        <p:nvSpPr>
          <p:cNvPr name="Freeform 4" id="4"/>
          <p:cNvSpPr/>
          <p:nvPr/>
        </p:nvSpPr>
        <p:spPr>
          <a:xfrm flipH="false" flipV="false" rot="0">
            <a:off x="-5460561" y="-3036108"/>
            <a:ext cx="9958190" cy="10256563"/>
          </a:xfrm>
          <a:custGeom>
            <a:avLst/>
            <a:gdLst/>
            <a:ahLst/>
            <a:cxnLst/>
            <a:rect r="r" b="b" t="t" l="l"/>
            <a:pathLst>
              <a:path h="10256563" w="9958190">
                <a:moveTo>
                  <a:pt x="0" y="0"/>
                </a:moveTo>
                <a:lnTo>
                  <a:pt x="9958190" y="0"/>
                </a:lnTo>
                <a:lnTo>
                  <a:pt x="9958190" y="10256563"/>
                </a:lnTo>
                <a:lnTo>
                  <a:pt x="0" y="10256563"/>
                </a:lnTo>
                <a:lnTo>
                  <a:pt x="0" y="0"/>
                </a:lnTo>
                <a:close/>
              </a:path>
            </a:pathLst>
          </a:custGeom>
          <a:blipFill>
            <a:blip r:embed="rId5">
              <a:alphaModFix amt="68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true" flipV="true" rot="0">
            <a:off x="907396" y="-4114800"/>
            <a:ext cx="8140446" cy="8229600"/>
          </a:xfrm>
          <a:custGeom>
            <a:avLst/>
            <a:gdLst/>
            <a:ahLst/>
            <a:cxnLst/>
            <a:rect r="r" b="b" t="t" l="l"/>
            <a:pathLst>
              <a:path h="8229600" w="8140446">
                <a:moveTo>
                  <a:pt x="8140446" y="8229600"/>
                </a:moveTo>
                <a:lnTo>
                  <a:pt x="0" y="8229600"/>
                </a:lnTo>
                <a:lnTo>
                  <a:pt x="0" y="0"/>
                </a:lnTo>
                <a:lnTo>
                  <a:pt x="8140446" y="0"/>
                </a:lnTo>
                <a:lnTo>
                  <a:pt x="8140446" y="8229600"/>
                </a:lnTo>
                <a:close/>
              </a:path>
            </a:pathLst>
          </a:custGeom>
          <a:blipFill>
            <a:blip r:embed="rId7"/>
            <a:stretch>
              <a:fillRect l="0" t="0" r="0" b="0"/>
            </a:stretch>
          </a:blipFill>
        </p:spPr>
      </p:sp>
      <p:sp>
        <p:nvSpPr>
          <p:cNvPr name="TextBox 6" id="6"/>
          <p:cNvSpPr txBox="true"/>
          <p:nvPr/>
        </p:nvSpPr>
        <p:spPr>
          <a:xfrm rot="0">
            <a:off x="1199921" y="1499984"/>
            <a:ext cx="16473208" cy="3303269"/>
          </a:xfrm>
          <a:prstGeom prst="rect">
            <a:avLst/>
          </a:prstGeom>
        </p:spPr>
        <p:txBody>
          <a:bodyPr anchor="t" rtlCol="false" tIns="0" lIns="0" bIns="0" rIns="0">
            <a:spAutoFit/>
          </a:bodyPr>
          <a:lstStyle/>
          <a:p>
            <a:pPr algn="l">
              <a:lnSpc>
                <a:spcPts val="12089"/>
              </a:lnSpc>
            </a:pPr>
            <a:r>
              <a:rPr lang="en-US" sz="12999">
                <a:solidFill>
                  <a:srgbClr val="377B4C"/>
                </a:solidFill>
                <a:latin typeface="Adumu Regular"/>
                <a:ea typeface="Adumu Regular"/>
                <a:cs typeface="Adumu Regular"/>
                <a:sym typeface="Adumu Regular"/>
              </a:rPr>
              <a:t>XÂY DỰNG APP QUẢN LÝ QUÁN COFFEE</a:t>
            </a:r>
          </a:p>
        </p:txBody>
      </p:sp>
      <p:sp>
        <p:nvSpPr>
          <p:cNvPr name="TextBox 7" id="7"/>
          <p:cNvSpPr txBox="true"/>
          <p:nvPr/>
        </p:nvSpPr>
        <p:spPr>
          <a:xfrm rot="0">
            <a:off x="1199921" y="5530272"/>
            <a:ext cx="7486608" cy="2314852"/>
          </a:xfrm>
          <a:prstGeom prst="rect">
            <a:avLst/>
          </a:prstGeom>
        </p:spPr>
        <p:txBody>
          <a:bodyPr anchor="t" rtlCol="false" tIns="0" lIns="0" bIns="0" rIns="0">
            <a:spAutoFit/>
          </a:bodyPr>
          <a:lstStyle/>
          <a:p>
            <a:pPr algn="l">
              <a:lnSpc>
                <a:spcPts val="5979"/>
              </a:lnSpc>
            </a:pPr>
            <a:r>
              <a:rPr lang="en-US" sz="4271">
                <a:solidFill>
                  <a:srgbClr val="F8F4E1"/>
                </a:solidFill>
                <a:latin typeface="Times New Roman"/>
                <a:ea typeface="Times New Roman"/>
                <a:cs typeface="Times New Roman"/>
                <a:sym typeface="Times New Roman"/>
              </a:rPr>
              <a:t>Môn: Quản lý dự án với Agile</a:t>
            </a:r>
          </a:p>
          <a:p>
            <a:pPr algn="l">
              <a:lnSpc>
                <a:spcPts val="5979"/>
              </a:lnSpc>
            </a:pPr>
            <a:r>
              <a:rPr lang="en-US" sz="4271">
                <a:solidFill>
                  <a:srgbClr val="F8F4E1"/>
                </a:solidFill>
                <a:latin typeface="Times New Roman"/>
                <a:ea typeface="Times New Roman"/>
                <a:cs typeface="Times New Roman"/>
                <a:sym typeface="Times New Roman"/>
              </a:rPr>
              <a:t>Nhóm 7: Lớp SD19305</a:t>
            </a:r>
          </a:p>
          <a:p>
            <a:pPr algn="l">
              <a:lnSpc>
                <a:spcPts val="5979"/>
              </a:lnSpc>
            </a:pPr>
            <a:r>
              <a:rPr lang="en-US" sz="4271">
                <a:solidFill>
                  <a:srgbClr val="F8F4E1"/>
                </a:solidFill>
                <a:latin typeface="Times New Roman"/>
                <a:ea typeface="Times New Roman"/>
                <a:cs typeface="Times New Roman"/>
                <a:sym typeface="Times New Roman"/>
              </a:rPr>
              <a:t>Giảng viên: Hungnq</a:t>
            </a:r>
          </a:p>
        </p:txBody>
      </p:sp>
      <p:sp>
        <p:nvSpPr>
          <p:cNvPr name="Freeform 8" id="8"/>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8"/>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4E1"/>
        </a:solidFill>
      </p:bgPr>
    </p:bg>
    <p:spTree>
      <p:nvGrpSpPr>
        <p:cNvPr id="1" name=""/>
        <p:cNvGrpSpPr/>
        <p:nvPr/>
      </p:nvGrpSpPr>
      <p:grpSpPr>
        <a:xfrm>
          <a:off x="0" y="0"/>
          <a:ext cx="0" cy="0"/>
          <a:chOff x="0" y="0"/>
          <a:chExt cx="0" cy="0"/>
        </a:xfrm>
      </p:grpSpPr>
      <p:sp>
        <p:nvSpPr>
          <p:cNvPr name="Freeform 2" id="2"/>
          <p:cNvSpPr/>
          <p:nvPr/>
        </p:nvSpPr>
        <p:spPr>
          <a:xfrm flipH="false" flipV="false" rot="0">
            <a:off x="12469456" y="-4080588"/>
            <a:ext cx="10480590" cy="10218575"/>
          </a:xfrm>
          <a:custGeom>
            <a:avLst/>
            <a:gdLst/>
            <a:ahLst/>
            <a:cxnLst/>
            <a:rect r="r" b="b" t="t" l="l"/>
            <a:pathLst>
              <a:path h="10218575" w="10480590">
                <a:moveTo>
                  <a:pt x="0" y="0"/>
                </a:moveTo>
                <a:lnTo>
                  <a:pt x="10480590" y="0"/>
                </a:lnTo>
                <a:lnTo>
                  <a:pt x="10480590" y="10218576"/>
                </a:lnTo>
                <a:lnTo>
                  <a:pt x="0" y="10218576"/>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659051">
            <a:off x="-6070914" y="4149012"/>
            <a:ext cx="10480590" cy="10218575"/>
          </a:xfrm>
          <a:custGeom>
            <a:avLst/>
            <a:gdLst/>
            <a:ahLst/>
            <a:cxnLst/>
            <a:rect r="r" b="b" t="t" l="l"/>
            <a:pathLst>
              <a:path h="10218575" w="10480590">
                <a:moveTo>
                  <a:pt x="0" y="0"/>
                </a:moveTo>
                <a:lnTo>
                  <a:pt x="10480590" y="0"/>
                </a:lnTo>
                <a:lnTo>
                  <a:pt x="10480590" y="10218576"/>
                </a:lnTo>
                <a:lnTo>
                  <a:pt x="0" y="10218576"/>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985289" y="4890666"/>
            <a:ext cx="8834508" cy="7372798"/>
          </a:xfrm>
          <a:custGeom>
            <a:avLst/>
            <a:gdLst/>
            <a:ahLst/>
            <a:cxnLst/>
            <a:rect r="r" b="b" t="t" l="l"/>
            <a:pathLst>
              <a:path h="7372798" w="8834508">
                <a:moveTo>
                  <a:pt x="0" y="0"/>
                </a:moveTo>
                <a:lnTo>
                  <a:pt x="8834508" y="0"/>
                </a:lnTo>
                <a:lnTo>
                  <a:pt x="8834508" y="7372799"/>
                </a:lnTo>
                <a:lnTo>
                  <a:pt x="0" y="73727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604921" y="6137988"/>
            <a:ext cx="5439046" cy="5888731"/>
          </a:xfrm>
          <a:custGeom>
            <a:avLst/>
            <a:gdLst/>
            <a:ahLst/>
            <a:cxnLst/>
            <a:rect r="r" b="b" t="t" l="l"/>
            <a:pathLst>
              <a:path h="5888731" w="5439046">
                <a:moveTo>
                  <a:pt x="5439047" y="0"/>
                </a:moveTo>
                <a:lnTo>
                  <a:pt x="0" y="0"/>
                </a:lnTo>
                <a:lnTo>
                  <a:pt x="0" y="5888731"/>
                </a:lnTo>
                <a:lnTo>
                  <a:pt x="5439047" y="5888731"/>
                </a:lnTo>
                <a:lnTo>
                  <a:pt x="543904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735545" y="7408328"/>
            <a:ext cx="3920282" cy="4114800"/>
          </a:xfrm>
          <a:custGeom>
            <a:avLst/>
            <a:gdLst/>
            <a:ahLst/>
            <a:cxnLst/>
            <a:rect r="r" b="b" t="t" l="l"/>
            <a:pathLst>
              <a:path h="4114800" w="3920282">
                <a:moveTo>
                  <a:pt x="0" y="0"/>
                </a:moveTo>
                <a:lnTo>
                  <a:pt x="3920283" y="0"/>
                </a:lnTo>
                <a:lnTo>
                  <a:pt x="3920283"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322652">
            <a:off x="15297595" y="-570561"/>
            <a:ext cx="4441443" cy="3746963"/>
          </a:xfrm>
          <a:custGeom>
            <a:avLst/>
            <a:gdLst/>
            <a:ahLst/>
            <a:cxnLst/>
            <a:rect r="r" b="b" t="t" l="l"/>
            <a:pathLst>
              <a:path h="3746963" w="4441443">
                <a:moveTo>
                  <a:pt x="0" y="0"/>
                </a:moveTo>
                <a:lnTo>
                  <a:pt x="4441444" y="0"/>
                </a:lnTo>
                <a:lnTo>
                  <a:pt x="4441444" y="3746964"/>
                </a:lnTo>
                <a:lnTo>
                  <a:pt x="0" y="374696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252713">
            <a:off x="-1440045" y="539096"/>
            <a:ext cx="3801995" cy="3767431"/>
          </a:xfrm>
          <a:custGeom>
            <a:avLst/>
            <a:gdLst/>
            <a:ahLst/>
            <a:cxnLst/>
            <a:rect r="r" b="b" t="t" l="l"/>
            <a:pathLst>
              <a:path h="3767431" w="3801995">
                <a:moveTo>
                  <a:pt x="3801995" y="0"/>
                </a:moveTo>
                <a:lnTo>
                  <a:pt x="0" y="0"/>
                </a:lnTo>
                <a:lnTo>
                  <a:pt x="0" y="3767431"/>
                </a:lnTo>
                <a:lnTo>
                  <a:pt x="3801995" y="3767431"/>
                </a:lnTo>
                <a:lnTo>
                  <a:pt x="3801995"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2935869" y="1721318"/>
            <a:ext cx="12195921" cy="7744410"/>
          </a:xfrm>
          <a:custGeom>
            <a:avLst/>
            <a:gdLst/>
            <a:ahLst/>
            <a:cxnLst/>
            <a:rect r="r" b="b" t="t" l="l"/>
            <a:pathLst>
              <a:path h="7744410" w="12195921">
                <a:moveTo>
                  <a:pt x="0" y="0"/>
                </a:moveTo>
                <a:lnTo>
                  <a:pt x="12195921" y="0"/>
                </a:lnTo>
                <a:lnTo>
                  <a:pt x="12195921" y="7744410"/>
                </a:lnTo>
                <a:lnTo>
                  <a:pt x="0" y="7744410"/>
                </a:lnTo>
                <a:lnTo>
                  <a:pt x="0" y="0"/>
                </a:lnTo>
                <a:close/>
              </a:path>
            </a:pathLst>
          </a:custGeom>
          <a:blipFill>
            <a:blip r:embed="rId14"/>
            <a:stretch>
              <a:fillRect l="0" t="0" r="0" b="0"/>
            </a:stretch>
          </a:blipFill>
        </p:spPr>
      </p:sp>
      <p:sp>
        <p:nvSpPr>
          <p:cNvPr name="TextBox 10" id="10"/>
          <p:cNvSpPr txBox="true"/>
          <p:nvPr/>
        </p:nvSpPr>
        <p:spPr>
          <a:xfrm rot="0">
            <a:off x="5833122" y="299789"/>
            <a:ext cx="5551026" cy="896615"/>
          </a:xfrm>
          <a:prstGeom prst="rect">
            <a:avLst/>
          </a:prstGeom>
        </p:spPr>
        <p:txBody>
          <a:bodyPr anchor="t" rtlCol="false" tIns="0" lIns="0" bIns="0" rIns="0">
            <a:spAutoFit/>
          </a:bodyPr>
          <a:lstStyle/>
          <a:p>
            <a:pPr algn="ctr" marL="0" indent="0" lvl="0">
              <a:lnSpc>
                <a:spcPts val="7279"/>
              </a:lnSpc>
              <a:spcBef>
                <a:spcPct val="0"/>
              </a:spcBef>
            </a:pPr>
            <a:r>
              <a:rPr lang="en-US" b="true" sz="5199">
                <a:solidFill>
                  <a:srgbClr val="000000"/>
                </a:solidFill>
                <a:latin typeface="DejaVu Serif Bold"/>
                <a:ea typeface="DejaVu Serif Bold"/>
                <a:cs typeface="DejaVu Serif Bold"/>
                <a:sym typeface="DejaVu Serif Bold"/>
              </a:rPr>
              <a:t>Sprint Backlog</a:t>
            </a:r>
          </a:p>
        </p:txBody>
      </p:sp>
      <p:sp>
        <p:nvSpPr>
          <p:cNvPr name="Freeform 11" id="11"/>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1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8D493A"/>
        </a:solidFill>
      </p:bgPr>
    </p:bg>
    <p:spTree>
      <p:nvGrpSpPr>
        <p:cNvPr id="1" name=""/>
        <p:cNvGrpSpPr/>
        <p:nvPr/>
      </p:nvGrpSpPr>
      <p:grpSpPr>
        <a:xfrm>
          <a:off x="0" y="0"/>
          <a:ext cx="0" cy="0"/>
          <a:chOff x="0" y="0"/>
          <a:chExt cx="0" cy="0"/>
        </a:xfrm>
      </p:grpSpPr>
      <p:sp>
        <p:nvSpPr>
          <p:cNvPr name="Freeform 2" id="2"/>
          <p:cNvSpPr/>
          <p:nvPr/>
        </p:nvSpPr>
        <p:spPr>
          <a:xfrm flipH="false" flipV="false" rot="4642343">
            <a:off x="12111446" y="-172083"/>
            <a:ext cx="13925367" cy="13577233"/>
          </a:xfrm>
          <a:custGeom>
            <a:avLst/>
            <a:gdLst/>
            <a:ahLst/>
            <a:cxnLst/>
            <a:rect r="r" b="b" t="t" l="l"/>
            <a:pathLst>
              <a:path h="13577233" w="13925367">
                <a:moveTo>
                  <a:pt x="0" y="0"/>
                </a:moveTo>
                <a:lnTo>
                  <a:pt x="13925367" y="0"/>
                </a:lnTo>
                <a:lnTo>
                  <a:pt x="13925367" y="13577233"/>
                </a:lnTo>
                <a:lnTo>
                  <a:pt x="0" y="13577233"/>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75972" y="1747968"/>
            <a:ext cx="9958190" cy="10256563"/>
          </a:xfrm>
          <a:custGeom>
            <a:avLst/>
            <a:gdLst/>
            <a:ahLst/>
            <a:cxnLst/>
            <a:rect r="r" b="b" t="t" l="l"/>
            <a:pathLst>
              <a:path h="10256563" w="9958190">
                <a:moveTo>
                  <a:pt x="0" y="0"/>
                </a:moveTo>
                <a:lnTo>
                  <a:pt x="9958190" y="0"/>
                </a:lnTo>
                <a:lnTo>
                  <a:pt x="9958190" y="10256563"/>
                </a:lnTo>
                <a:lnTo>
                  <a:pt x="0" y="10256563"/>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213360">
            <a:off x="202126" y="-748008"/>
            <a:ext cx="3801995" cy="3767431"/>
          </a:xfrm>
          <a:custGeom>
            <a:avLst/>
            <a:gdLst/>
            <a:ahLst/>
            <a:cxnLst/>
            <a:rect r="r" b="b" t="t" l="l"/>
            <a:pathLst>
              <a:path h="3767431" w="3801995">
                <a:moveTo>
                  <a:pt x="3801995" y="0"/>
                </a:moveTo>
                <a:lnTo>
                  <a:pt x="0" y="0"/>
                </a:lnTo>
                <a:lnTo>
                  <a:pt x="0" y="3767431"/>
                </a:lnTo>
                <a:lnTo>
                  <a:pt x="3801995" y="3767431"/>
                </a:lnTo>
                <a:lnTo>
                  <a:pt x="380199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59968" y="3133704"/>
            <a:ext cx="14943972" cy="6223606"/>
          </a:xfrm>
          <a:custGeom>
            <a:avLst/>
            <a:gdLst/>
            <a:ahLst/>
            <a:cxnLst/>
            <a:rect r="r" b="b" t="t" l="l"/>
            <a:pathLst>
              <a:path h="6223606" w="14943972">
                <a:moveTo>
                  <a:pt x="0" y="0"/>
                </a:moveTo>
                <a:lnTo>
                  <a:pt x="14943972" y="0"/>
                </a:lnTo>
                <a:lnTo>
                  <a:pt x="14943972" y="6223606"/>
                </a:lnTo>
                <a:lnTo>
                  <a:pt x="0" y="6223606"/>
                </a:lnTo>
                <a:lnTo>
                  <a:pt x="0" y="0"/>
                </a:lnTo>
                <a:close/>
              </a:path>
            </a:pathLst>
          </a:custGeom>
          <a:blipFill>
            <a:blip r:embed="rId8"/>
            <a:stretch>
              <a:fillRect l="-4812" t="-3808" r="0" b="-7052"/>
            </a:stretch>
          </a:blipFill>
        </p:spPr>
      </p:sp>
      <p:sp>
        <p:nvSpPr>
          <p:cNvPr name="TextBox 6" id="6"/>
          <p:cNvSpPr txBox="true"/>
          <p:nvPr/>
        </p:nvSpPr>
        <p:spPr>
          <a:xfrm rot="0">
            <a:off x="5851224" y="875645"/>
            <a:ext cx="10152716" cy="1390627"/>
          </a:xfrm>
          <a:prstGeom prst="rect">
            <a:avLst/>
          </a:prstGeom>
        </p:spPr>
        <p:txBody>
          <a:bodyPr anchor="t" rtlCol="false" tIns="0" lIns="0" bIns="0" rIns="0">
            <a:spAutoFit/>
          </a:bodyPr>
          <a:lstStyle/>
          <a:p>
            <a:pPr algn="r">
              <a:lnSpc>
                <a:spcPts val="9557"/>
              </a:lnSpc>
            </a:pPr>
            <a:r>
              <a:rPr lang="en-US" sz="10277">
                <a:solidFill>
                  <a:srgbClr val="F8F4E1"/>
                </a:solidFill>
                <a:latin typeface="Adumu Regular"/>
                <a:ea typeface="Adumu Regular"/>
                <a:cs typeface="Adumu Regular"/>
                <a:sym typeface="Adumu Regular"/>
              </a:rPr>
              <a:t>6. SCREEN FLOW</a:t>
            </a:r>
          </a:p>
        </p:txBody>
      </p:sp>
      <p:sp>
        <p:nvSpPr>
          <p:cNvPr name="Freeform 7" id="7"/>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9"/>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4E1"/>
        </a:solidFill>
      </p:bgPr>
    </p:bg>
    <p:spTree>
      <p:nvGrpSpPr>
        <p:cNvPr id="1" name=""/>
        <p:cNvGrpSpPr/>
        <p:nvPr/>
      </p:nvGrpSpPr>
      <p:grpSpPr>
        <a:xfrm>
          <a:off x="0" y="0"/>
          <a:ext cx="0" cy="0"/>
          <a:chOff x="0" y="0"/>
          <a:chExt cx="0" cy="0"/>
        </a:xfrm>
      </p:grpSpPr>
      <p:sp>
        <p:nvSpPr>
          <p:cNvPr name="Freeform 2" id="2"/>
          <p:cNvSpPr/>
          <p:nvPr/>
        </p:nvSpPr>
        <p:spPr>
          <a:xfrm flipH="false" flipV="false" rot="0">
            <a:off x="9857118" y="-4517164"/>
            <a:ext cx="10480590" cy="10218575"/>
          </a:xfrm>
          <a:custGeom>
            <a:avLst/>
            <a:gdLst/>
            <a:ahLst/>
            <a:cxnLst/>
            <a:rect r="r" b="b" t="t" l="l"/>
            <a:pathLst>
              <a:path h="10218575" w="10480590">
                <a:moveTo>
                  <a:pt x="0" y="0"/>
                </a:moveTo>
                <a:lnTo>
                  <a:pt x="10480590" y="0"/>
                </a:lnTo>
                <a:lnTo>
                  <a:pt x="10480590" y="10218575"/>
                </a:lnTo>
                <a:lnTo>
                  <a:pt x="0" y="10218575"/>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5741" y="763574"/>
            <a:ext cx="14881672" cy="1390627"/>
          </a:xfrm>
          <a:prstGeom prst="rect">
            <a:avLst/>
          </a:prstGeom>
        </p:spPr>
        <p:txBody>
          <a:bodyPr anchor="t" rtlCol="false" tIns="0" lIns="0" bIns="0" rIns="0">
            <a:spAutoFit/>
          </a:bodyPr>
          <a:lstStyle/>
          <a:p>
            <a:pPr algn="l">
              <a:lnSpc>
                <a:spcPts val="9557"/>
              </a:lnSpc>
            </a:pPr>
            <a:r>
              <a:rPr lang="en-US" sz="10277">
                <a:solidFill>
                  <a:srgbClr val="8D493A"/>
                </a:solidFill>
                <a:latin typeface="Adumu Regular"/>
                <a:ea typeface="Adumu Regular"/>
                <a:cs typeface="Adumu Regular"/>
                <a:sym typeface="Adumu Regular"/>
              </a:rPr>
              <a:t>7. QUI TRÌNH LÀM VIỆC</a:t>
            </a:r>
          </a:p>
        </p:txBody>
      </p:sp>
      <p:sp>
        <p:nvSpPr>
          <p:cNvPr name="TextBox 4" id="4"/>
          <p:cNvSpPr txBox="true"/>
          <p:nvPr/>
        </p:nvSpPr>
        <p:spPr>
          <a:xfrm rot="0">
            <a:off x="538987" y="2482850"/>
            <a:ext cx="8150615" cy="2660650"/>
          </a:xfrm>
          <a:prstGeom prst="rect">
            <a:avLst/>
          </a:prstGeom>
        </p:spPr>
        <p:txBody>
          <a:bodyPr anchor="t" rtlCol="false" tIns="0" lIns="0" bIns="0" rIns="0">
            <a:spAutoFit/>
          </a:bodyPr>
          <a:lstStyle/>
          <a:p>
            <a:pPr algn="l">
              <a:lnSpc>
                <a:spcPts val="3499"/>
              </a:lnSpc>
            </a:pPr>
            <a:r>
              <a:rPr lang="en-US" sz="2499" b="true">
                <a:solidFill>
                  <a:srgbClr val="2B2B2B"/>
                </a:solidFill>
                <a:latin typeface="Times New Roman Bold"/>
                <a:ea typeface="Times New Roman Bold"/>
                <a:cs typeface="Times New Roman Bold"/>
                <a:sym typeface="Times New Roman Bold"/>
              </a:rPr>
              <a:t>  1.Họp kế hoạch dự án</a:t>
            </a:r>
          </a:p>
          <a:p>
            <a:pPr algn="l" marL="539749" indent="-269875" lvl="1">
              <a:lnSpc>
                <a:spcPts val="3499"/>
              </a:lnSpc>
              <a:buFont typeface="Arial"/>
              <a:buChar char="•"/>
            </a:pPr>
            <a:r>
              <a:rPr lang="en-US" b="true" sz="2499">
                <a:solidFill>
                  <a:srgbClr val="2B2B2B"/>
                </a:solidFill>
                <a:latin typeface="Times New Roman Bold"/>
                <a:ea typeface="Times New Roman Bold"/>
                <a:cs typeface="Times New Roman Bold"/>
                <a:sym typeface="Times New Roman Bold"/>
              </a:rPr>
              <a:t>Các bên liên quan họp để thống nhất mục tiêu, phạm vi, timeline của dự án.</a:t>
            </a:r>
          </a:p>
          <a:p>
            <a:pPr algn="l" marL="539749" indent="-269875" lvl="1">
              <a:lnSpc>
                <a:spcPts val="3499"/>
              </a:lnSpc>
              <a:buFont typeface="Arial"/>
              <a:buChar char="•"/>
            </a:pPr>
            <a:r>
              <a:rPr lang="en-US" b="true" sz="2499">
                <a:solidFill>
                  <a:srgbClr val="2B2B2B"/>
                </a:solidFill>
                <a:latin typeface="Times New Roman Bold"/>
                <a:ea typeface="Times New Roman Bold"/>
                <a:cs typeface="Times New Roman Bold"/>
                <a:sym typeface="Times New Roman Bold"/>
              </a:rPr>
              <a:t>Scrum Master (SM) tổng hợp các đầu mục công việc, phân tích yêu cầu, xác định ưu tiên ban đầu.</a:t>
            </a:r>
          </a:p>
          <a:p>
            <a:pPr algn="l">
              <a:lnSpc>
                <a:spcPts val="3499"/>
              </a:lnSpc>
            </a:pPr>
          </a:p>
        </p:txBody>
      </p:sp>
      <p:sp>
        <p:nvSpPr>
          <p:cNvPr name="TextBox 5" id="5"/>
          <p:cNvSpPr txBox="true"/>
          <p:nvPr/>
        </p:nvSpPr>
        <p:spPr>
          <a:xfrm rot="0">
            <a:off x="538987" y="5369384"/>
            <a:ext cx="8150615" cy="3098800"/>
          </a:xfrm>
          <a:prstGeom prst="rect">
            <a:avLst/>
          </a:prstGeom>
        </p:spPr>
        <p:txBody>
          <a:bodyPr anchor="t" rtlCol="false" tIns="0" lIns="0" bIns="0" rIns="0">
            <a:spAutoFit/>
          </a:bodyPr>
          <a:lstStyle/>
          <a:p>
            <a:pPr algn="l">
              <a:lnSpc>
                <a:spcPts val="3499"/>
              </a:lnSpc>
            </a:pPr>
            <a:r>
              <a:rPr lang="en-US" sz="2499" b="true">
                <a:solidFill>
                  <a:srgbClr val="2B2B2B"/>
                </a:solidFill>
                <a:latin typeface="Times New Roman Bold"/>
                <a:ea typeface="Times New Roman Bold"/>
                <a:cs typeface="Times New Roman Bold"/>
                <a:sym typeface="Times New Roman Bold"/>
              </a:rPr>
              <a:t>2. SM tạo kế hoạch trên Trello và phân công</a:t>
            </a:r>
          </a:p>
          <a:p>
            <a:pPr algn="l" marL="539749" indent="-269875" lvl="1">
              <a:lnSpc>
                <a:spcPts val="3499"/>
              </a:lnSpc>
              <a:buFont typeface="Arial"/>
              <a:buChar char="•"/>
            </a:pPr>
            <a:r>
              <a:rPr lang="en-US" b="true" sz="2499">
                <a:solidFill>
                  <a:srgbClr val="2B2B2B"/>
                </a:solidFill>
                <a:latin typeface="Times New Roman Bold"/>
                <a:ea typeface="Times New Roman Bold"/>
                <a:cs typeface="Times New Roman Bold"/>
                <a:sym typeface="Times New Roman Bold"/>
              </a:rPr>
              <a:t>SM tạo board Trello cho dự án.</a:t>
            </a:r>
          </a:p>
          <a:p>
            <a:pPr algn="l" marL="539749" indent="-269875" lvl="1">
              <a:lnSpc>
                <a:spcPts val="3499"/>
              </a:lnSpc>
              <a:buFont typeface="Arial"/>
              <a:buChar char="•"/>
            </a:pPr>
            <a:r>
              <a:rPr lang="en-US" b="true" sz="2499">
                <a:solidFill>
                  <a:srgbClr val="2B2B2B"/>
                </a:solidFill>
                <a:latin typeface="Times New Roman Bold"/>
                <a:ea typeface="Times New Roman Bold"/>
                <a:cs typeface="Times New Roman Bold"/>
                <a:sym typeface="Times New Roman Bold"/>
              </a:rPr>
              <a:t>Cá</a:t>
            </a:r>
            <a:r>
              <a:rPr lang="en-US" b="true" sz="2499">
                <a:solidFill>
                  <a:srgbClr val="2B2B2B"/>
                </a:solidFill>
                <a:latin typeface="Times New Roman Bold"/>
                <a:ea typeface="Times New Roman Bold"/>
                <a:cs typeface="Times New Roman Bold"/>
                <a:sym typeface="Times New Roman Bold"/>
              </a:rPr>
              <a:t>c task được chia nhỏ theo Sprint, gắn nhãn ưu tiên, deadline.</a:t>
            </a:r>
          </a:p>
          <a:p>
            <a:pPr algn="l" marL="539749" indent="-269875" lvl="1">
              <a:lnSpc>
                <a:spcPts val="3499"/>
              </a:lnSpc>
              <a:buFont typeface="Arial"/>
              <a:buChar char="•"/>
            </a:pPr>
            <a:r>
              <a:rPr lang="en-US" b="true" sz="2499">
                <a:solidFill>
                  <a:srgbClr val="2B2B2B"/>
                </a:solidFill>
                <a:latin typeface="Times New Roman Bold"/>
                <a:ea typeface="Times New Roman Bold"/>
                <a:cs typeface="Times New Roman Bold"/>
                <a:sym typeface="Times New Roman Bold"/>
              </a:rPr>
              <a:t>Phân công công việc cụ thể cho các thành viên trong Scrum Team.</a:t>
            </a:r>
          </a:p>
          <a:p>
            <a:pPr algn="l">
              <a:lnSpc>
                <a:spcPts val="3499"/>
              </a:lnSpc>
            </a:pPr>
          </a:p>
        </p:txBody>
      </p:sp>
      <p:sp>
        <p:nvSpPr>
          <p:cNvPr name="TextBox 6" id="6"/>
          <p:cNvSpPr txBox="true"/>
          <p:nvPr/>
        </p:nvSpPr>
        <p:spPr>
          <a:xfrm rot="0">
            <a:off x="8908476" y="1711526"/>
            <a:ext cx="9088645" cy="8356600"/>
          </a:xfrm>
          <a:prstGeom prst="rect">
            <a:avLst/>
          </a:prstGeom>
        </p:spPr>
        <p:txBody>
          <a:bodyPr anchor="t" rtlCol="false" tIns="0" lIns="0" bIns="0" rIns="0">
            <a:spAutoFit/>
          </a:bodyPr>
          <a:lstStyle/>
          <a:p>
            <a:pPr algn="l">
              <a:lnSpc>
                <a:spcPts val="3499"/>
              </a:lnSpc>
            </a:pPr>
          </a:p>
          <a:p>
            <a:pPr algn="l">
              <a:lnSpc>
                <a:spcPts val="3499"/>
              </a:lnSpc>
            </a:pPr>
            <a:r>
              <a:rPr lang="en-US" sz="2499" b="true">
                <a:solidFill>
                  <a:srgbClr val="2B2B2B"/>
                </a:solidFill>
                <a:latin typeface="Times New Roman Bold"/>
                <a:ea typeface="Times New Roman Bold"/>
                <a:cs typeface="Times New Roman Bold"/>
                <a:sym typeface="Times New Roman Bold"/>
              </a:rPr>
              <a:t>3</a:t>
            </a:r>
            <a:r>
              <a:rPr lang="en-US" sz="2499" b="true">
                <a:solidFill>
                  <a:srgbClr val="2B2B2B"/>
                </a:solidFill>
                <a:latin typeface="Times New Roman Bold"/>
                <a:ea typeface="Times New Roman Bold"/>
                <a:cs typeface="Times New Roman Bold"/>
                <a:sym typeface="Times New Roman Bold"/>
              </a:rPr>
              <a:t>. Họp Daily Meeting - Ngày 1</a:t>
            </a:r>
          </a:p>
          <a:p>
            <a:pPr algn="l" marL="539749" indent="-269875" lvl="1">
              <a:lnSpc>
                <a:spcPts val="3499"/>
              </a:lnSpc>
              <a:buFont typeface="Arial"/>
              <a:buChar char="•"/>
            </a:pPr>
            <a:r>
              <a:rPr lang="en-US" b="true" sz="2499">
                <a:solidFill>
                  <a:srgbClr val="2B2B2B"/>
                </a:solidFill>
                <a:latin typeface="Times New Roman Bold"/>
                <a:ea typeface="Times New Roman Bold"/>
                <a:cs typeface="Times New Roman Bold"/>
                <a:sym typeface="Times New Roman Bold"/>
              </a:rPr>
              <a:t>Scrum Team cập nhật tiến độ công việc.</a:t>
            </a:r>
          </a:p>
          <a:p>
            <a:pPr algn="l" marL="539749" indent="-269875" lvl="1">
              <a:lnSpc>
                <a:spcPts val="3499"/>
              </a:lnSpc>
              <a:buFont typeface="Arial"/>
              <a:buChar char="•"/>
            </a:pPr>
            <a:r>
              <a:rPr lang="en-US" b="true" sz="2499">
                <a:solidFill>
                  <a:srgbClr val="2B2B2B"/>
                </a:solidFill>
                <a:latin typeface="Times New Roman Bold"/>
                <a:ea typeface="Times New Roman Bold"/>
                <a:cs typeface="Times New Roman Bold"/>
                <a:sym typeface="Times New Roman Bold"/>
              </a:rPr>
              <a:t>Trao đổi các vấn đề gặp phải (nếu có).</a:t>
            </a:r>
          </a:p>
          <a:p>
            <a:pPr algn="l" marL="539749" indent="-269875" lvl="1">
              <a:lnSpc>
                <a:spcPts val="3499"/>
              </a:lnSpc>
              <a:buFont typeface="Arial"/>
              <a:buChar char="•"/>
            </a:pPr>
            <a:r>
              <a:rPr lang="en-US" b="true" sz="2499">
                <a:solidFill>
                  <a:srgbClr val="2B2B2B"/>
                </a:solidFill>
                <a:latin typeface="Times New Roman Bold"/>
                <a:ea typeface="Times New Roman Bold"/>
                <a:cs typeface="Times New Roman Bold"/>
                <a:sym typeface="Times New Roman Bold"/>
              </a:rPr>
              <a:t>SM ghi nhận và hỗ trợ gỡ rối.</a:t>
            </a:r>
          </a:p>
          <a:p>
            <a:pPr algn="l">
              <a:lnSpc>
                <a:spcPts val="3499"/>
              </a:lnSpc>
            </a:pPr>
            <a:r>
              <a:rPr lang="en-US" sz="2499" b="true">
                <a:solidFill>
                  <a:srgbClr val="2B2B2B"/>
                </a:solidFill>
                <a:latin typeface="Times New Roman Bold"/>
                <a:ea typeface="Times New Roman Bold"/>
                <a:cs typeface="Times New Roman Bold"/>
                <a:sym typeface="Times New Roman Bold"/>
              </a:rPr>
              <a:t>4. Scrum Team làm việc - Ngày 1</a:t>
            </a:r>
          </a:p>
          <a:p>
            <a:pPr algn="l" marL="539749" indent="-269875" lvl="1">
              <a:lnSpc>
                <a:spcPts val="3499"/>
              </a:lnSpc>
              <a:buFont typeface="Arial"/>
              <a:buChar char="•"/>
            </a:pPr>
            <a:r>
              <a:rPr lang="en-US" b="true" sz="2499">
                <a:solidFill>
                  <a:srgbClr val="2B2B2B"/>
                </a:solidFill>
                <a:latin typeface="Times New Roman Bold"/>
                <a:ea typeface="Times New Roman Bold"/>
                <a:cs typeface="Times New Roman Bold"/>
                <a:sym typeface="Times New Roman Bold"/>
              </a:rPr>
              <a:t>Thực hiện c</a:t>
            </a:r>
            <a:r>
              <a:rPr lang="en-US" b="true" sz="2499">
                <a:solidFill>
                  <a:srgbClr val="2B2B2B"/>
                </a:solidFill>
                <a:latin typeface="Times New Roman Bold"/>
                <a:ea typeface="Times New Roman Bold"/>
                <a:cs typeface="Times New Roman Bold"/>
                <a:sym typeface="Times New Roman Bold"/>
              </a:rPr>
              <a:t>á</a:t>
            </a:r>
            <a:r>
              <a:rPr lang="en-US" b="true" sz="2499">
                <a:solidFill>
                  <a:srgbClr val="2B2B2B"/>
                </a:solidFill>
                <a:latin typeface="Times New Roman Bold"/>
                <a:ea typeface="Times New Roman Bold"/>
                <a:cs typeface="Times New Roman Bold"/>
                <a:sym typeface="Times New Roman Bold"/>
              </a:rPr>
              <a:t>c task được phân công trên Trello.</a:t>
            </a:r>
          </a:p>
          <a:p>
            <a:pPr algn="l" marL="539749" indent="-269875" lvl="1">
              <a:lnSpc>
                <a:spcPts val="3499"/>
              </a:lnSpc>
              <a:buFont typeface="Arial"/>
              <a:buChar char="•"/>
            </a:pPr>
            <a:r>
              <a:rPr lang="en-US" b="true" sz="2499">
                <a:solidFill>
                  <a:srgbClr val="2B2B2B"/>
                </a:solidFill>
                <a:latin typeface="Times New Roman Bold"/>
                <a:ea typeface="Times New Roman Bold"/>
                <a:cs typeface="Times New Roman Bold"/>
                <a:sym typeface="Times New Roman Bold"/>
              </a:rPr>
              <a:t>Cập nhật trạng thái công việc sau khi hoàn thành.</a:t>
            </a:r>
          </a:p>
          <a:p>
            <a:pPr algn="l">
              <a:lnSpc>
                <a:spcPts val="3499"/>
              </a:lnSpc>
            </a:pPr>
            <a:r>
              <a:rPr lang="en-US" sz="2499" b="true">
                <a:solidFill>
                  <a:srgbClr val="2B2B2B"/>
                </a:solidFill>
                <a:latin typeface="Times New Roman Bold"/>
                <a:ea typeface="Times New Roman Bold"/>
                <a:cs typeface="Times New Roman Bold"/>
                <a:sym typeface="Times New Roman Bold"/>
              </a:rPr>
              <a:t>5. Họp Daily Meeting - Ngày 2</a:t>
            </a:r>
          </a:p>
          <a:p>
            <a:pPr algn="l" marL="539749" indent="-269875" lvl="1">
              <a:lnSpc>
                <a:spcPts val="3499"/>
              </a:lnSpc>
              <a:buFont typeface="Arial"/>
              <a:buChar char="•"/>
            </a:pPr>
            <a:r>
              <a:rPr lang="en-US" b="true" sz="2499">
                <a:solidFill>
                  <a:srgbClr val="2B2B2B"/>
                </a:solidFill>
                <a:latin typeface="Times New Roman Bold"/>
                <a:ea typeface="Times New Roman Bold"/>
                <a:cs typeface="Times New Roman Bold"/>
                <a:sym typeface="Times New Roman Bold"/>
              </a:rPr>
              <a:t>Tiếp tục cập nhật tiến độ, nêu vấn đề và hỗ trợ.</a:t>
            </a:r>
          </a:p>
          <a:p>
            <a:pPr algn="l">
              <a:lnSpc>
                <a:spcPts val="3499"/>
              </a:lnSpc>
            </a:pPr>
            <a:r>
              <a:rPr lang="en-US" sz="2499" b="true">
                <a:solidFill>
                  <a:srgbClr val="2B2B2B"/>
                </a:solidFill>
                <a:latin typeface="Times New Roman Bold"/>
                <a:ea typeface="Times New Roman Bold"/>
                <a:cs typeface="Times New Roman Bold"/>
                <a:sym typeface="Times New Roman Bold"/>
              </a:rPr>
              <a:t>6. Scrum Team làm việc - Ngày 2</a:t>
            </a:r>
          </a:p>
          <a:p>
            <a:pPr algn="l" marL="539749" indent="-269875" lvl="1">
              <a:lnSpc>
                <a:spcPts val="3499"/>
              </a:lnSpc>
              <a:buFont typeface="Arial"/>
              <a:buChar char="•"/>
            </a:pPr>
            <a:r>
              <a:rPr lang="en-US" b="true" sz="2499">
                <a:solidFill>
                  <a:srgbClr val="2B2B2B"/>
                </a:solidFill>
                <a:latin typeface="Times New Roman Bold"/>
                <a:ea typeface="Times New Roman Bold"/>
                <a:cs typeface="Times New Roman Bold"/>
                <a:sym typeface="Times New Roman Bold"/>
              </a:rPr>
              <a:t>Tiếp tục thực hiện task, đẩy tiến độ theo kế hoạch Sprint.</a:t>
            </a:r>
          </a:p>
          <a:p>
            <a:pPr algn="l">
              <a:lnSpc>
                <a:spcPts val="3499"/>
              </a:lnSpc>
            </a:pPr>
            <a:r>
              <a:rPr lang="en-US" sz="2499" b="true">
                <a:solidFill>
                  <a:srgbClr val="2B2B2B"/>
                </a:solidFill>
                <a:latin typeface="Times New Roman Bold"/>
                <a:ea typeface="Times New Roman Bold"/>
                <a:cs typeface="Times New Roman Bold"/>
                <a:sym typeface="Times New Roman Bold"/>
              </a:rPr>
              <a:t>(Tiếp tục các </a:t>
            </a:r>
            <a:r>
              <a:rPr lang="en-US" sz="2499" b="true">
                <a:solidFill>
                  <a:srgbClr val="2B2B2B"/>
                </a:solidFill>
                <a:latin typeface="Times New Roman Bold"/>
                <a:ea typeface="Times New Roman Bold"/>
                <a:cs typeface="Times New Roman Bold"/>
                <a:sym typeface="Times New Roman Bold"/>
              </a:rPr>
              <a:t>ngày còn lại trong Sprint theo mô hình Daily Meeting + Làm việc)</a:t>
            </a:r>
          </a:p>
          <a:p>
            <a:pPr algn="l">
              <a:lnSpc>
                <a:spcPts val="3499"/>
              </a:lnSpc>
            </a:pPr>
            <a:r>
              <a:rPr lang="en-US" sz="2499" b="true">
                <a:solidFill>
                  <a:srgbClr val="2B2B2B"/>
                </a:solidFill>
                <a:latin typeface="Times New Roman Bold"/>
                <a:ea typeface="Times New Roman Bold"/>
                <a:cs typeface="Times New Roman Bold"/>
                <a:sym typeface="Times New Roman Bold"/>
              </a:rPr>
              <a:t>7. Họp Sprint Retrospective (Tổng kết Sprint 1)</a:t>
            </a:r>
          </a:p>
          <a:p>
            <a:pPr algn="l" marL="539749" indent="-269875" lvl="1">
              <a:lnSpc>
                <a:spcPts val="3499"/>
              </a:lnSpc>
              <a:buFont typeface="Arial"/>
              <a:buChar char="•"/>
            </a:pPr>
            <a:r>
              <a:rPr lang="en-US" b="true" sz="2499">
                <a:solidFill>
                  <a:srgbClr val="2B2B2B"/>
                </a:solidFill>
                <a:latin typeface="Times New Roman Bold"/>
                <a:ea typeface="Times New Roman Bold"/>
                <a:cs typeface="Times New Roman Bold"/>
                <a:sym typeface="Times New Roman Bold"/>
              </a:rPr>
              <a:t>Nhìn lại những gì đã làm được trong Sprint 1.</a:t>
            </a:r>
          </a:p>
          <a:p>
            <a:pPr algn="l" marL="539749" indent="-269875" lvl="1">
              <a:lnSpc>
                <a:spcPts val="3499"/>
              </a:lnSpc>
              <a:buFont typeface="Arial"/>
              <a:buChar char="•"/>
            </a:pPr>
            <a:r>
              <a:rPr lang="en-US" b="true" sz="2499">
                <a:solidFill>
                  <a:srgbClr val="2B2B2B"/>
                </a:solidFill>
                <a:latin typeface="Times New Roman Bold"/>
                <a:ea typeface="Times New Roman Bold"/>
                <a:cs typeface="Times New Roman Bold"/>
                <a:sym typeface="Times New Roman Bold"/>
              </a:rPr>
              <a:t>Rút kinh nghiệm những điểm chưa tốt.</a:t>
            </a:r>
          </a:p>
          <a:p>
            <a:pPr algn="l" marL="539749" indent="-269875" lvl="1">
              <a:lnSpc>
                <a:spcPts val="3499"/>
              </a:lnSpc>
              <a:buFont typeface="Arial"/>
              <a:buChar char="•"/>
            </a:pPr>
            <a:r>
              <a:rPr lang="en-US" b="true" sz="2499">
                <a:solidFill>
                  <a:srgbClr val="2B2B2B"/>
                </a:solidFill>
                <a:latin typeface="Times New Roman Bold"/>
                <a:ea typeface="Times New Roman Bold"/>
                <a:cs typeface="Times New Roman Bold"/>
                <a:sym typeface="Times New Roman Bold"/>
              </a:rPr>
              <a:t>Ghi nhận cải tiến quy trình làm việc cho Sprint tiếp theo.</a:t>
            </a:r>
          </a:p>
          <a:p>
            <a:pPr algn="l">
              <a:lnSpc>
                <a:spcPts val="3499"/>
              </a:lnSpc>
            </a:pPr>
          </a:p>
        </p:txBody>
      </p:sp>
      <p:sp>
        <p:nvSpPr>
          <p:cNvPr name="Freeform 7" id="7"/>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4"/>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4E1"/>
        </a:solidFill>
      </p:bgPr>
    </p:bg>
    <p:spTree>
      <p:nvGrpSpPr>
        <p:cNvPr id="1" name=""/>
        <p:cNvGrpSpPr/>
        <p:nvPr/>
      </p:nvGrpSpPr>
      <p:grpSpPr>
        <a:xfrm>
          <a:off x="0" y="0"/>
          <a:ext cx="0" cy="0"/>
          <a:chOff x="0" y="0"/>
          <a:chExt cx="0" cy="0"/>
        </a:xfrm>
      </p:grpSpPr>
      <p:sp>
        <p:nvSpPr>
          <p:cNvPr name="Freeform 2" id="2"/>
          <p:cNvSpPr/>
          <p:nvPr/>
        </p:nvSpPr>
        <p:spPr>
          <a:xfrm flipH="false" flipV="false" rot="0">
            <a:off x="2399755" y="3684373"/>
            <a:ext cx="13488490" cy="6357136"/>
          </a:xfrm>
          <a:custGeom>
            <a:avLst/>
            <a:gdLst/>
            <a:ahLst/>
            <a:cxnLst/>
            <a:rect r="r" b="b" t="t" l="l"/>
            <a:pathLst>
              <a:path h="6357136" w="13488490">
                <a:moveTo>
                  <a:pt x="0" y="0"/>
                </a:moveTo>
                <a:lnTo>
                  <a:pt x="13488490" y="0"/>
                </a:lnTo>
                <a:lnTo>
                  <a:pt x="13488490" y="6357136"/>
                </a:lnTo>
                <a:lnTo>
                  <a:pt x="0" y="6357136"/>
                </a:lnTo>
                <a:lnTo>
                  <a:pt x="0" y="0"/>
                </a:lnTo>
                <a:close/>
              </a:path>
            </a:pathLst>
          </a:custGeom>
          <a:blipFill>
            <a:blip r:embed="rId2"/>
            <a:stretch>
              <a:fillRect l="0" t="-232" r="-231" b="-232"/>
            </a:stretch>
          </a:blipFill>
        </p:spPr>
      </p:sp>
      <p:sp>
        <p:nvSpPr>
          <p:cNvPr name="TextBox 3" id="3"/>
          <p:cNvSpPr txBox="true"/>
          <p:nvPr/>
        </p:nvSpPr>
        <p:spPr>
          <a:xfrm rot="0">
            <a:off x="215741" y="419112"/>
            <a:ext cx="12715685" cy="1390627"/>
          </a:xfrm>
          <a:prstGeom prst="rect">
            <a:avLst/>
          </a:prstGeom>
        </p:spPr>
        <p:txBody>
          <a:bodyPr anchor="t" rtlCol="false" tIns="0" lIns="0" bIns="0" rIns="0">
            <a:spAutoFit/>
          </a:bodyPr>
          <a:lstStyle/>
          <a:p>
            <a:pPr algn="l">
              <a:lnSpc>
                <a:spcPts val="9557"/>
              </a:lnSpc>
            </a:pPr>
            <a:r>
              <a:rPr lang="en-US" sz="10277">
                <a:solidFill>
                  <a:srgbClr val="8D493A"/>
                </a:solidFill>
                <a:latin typeface="Adumu Regular"/>
                <a:ea typeface="Adumu Regular"/>
                <a:cs typeface="Adumu Regular"/>
                <a:sym typeface="Adumu Regular"/>
              </a:rPr>
              <a:t>QUI TRÌNH LÀM VIỆC</a:t>
            </a:r>
          </a:p>
        </p:txBody>
      </p:sp>
      <p:sp>
        <p:nvSpPr>
          <p:cNvPr name="TextBox 4" id="4"/>
          <p:cNvSpPr txBox="true"/>
          <p:nvPr/>
        </p:nvSpPr>
        <p:spPr>
          <a:xfrm rot="0">
            <a:off x="559685" y="1714488"/>
            <a:ext cx="9088645" cy="2222500"/>
          </a:xfrm>
          <a:prstGeom prst="rect">
            <a:avLst/>
          </a:prstGeom>
        </p:spPr>
        <p:txBody>
          <a:bodyPr anchor="t" rtlCol="false" tIns="0" lIns="0" bIns="0" rIns="0">
            <a:spAutoFit/>
          </a:bodyPr>
          <a:lstStyle/>
          <a:p>
            <a:pPr algn="l">
              <a:lnSpc>
                <a:spcPts val="3499"/>
              </a:lnSpc>
            </a:pPr>
            <a:r>
              <a:rPr lang="en-US" sz="2499" b="true">
                <a:solidFill>
                  <a:srgbClr val="2B2B2B"/>
                </a:solidFill>
                <a:latin typeface="Times New Roman Bold"/>
                <a:ea typeface="Times New Roman Bold"/>
                <a:cs typeface="Times New Roman Bold"/>
                <a:sym typeface="Times New Roman Bold"/>
              </a:rPr>
              <a:t>8. Thực hiện Sprint 2</a:t>
            </a:r>
          </a:p>
          <a:p>
            <a:pPr algn="l" marL="539749" indent="-269875" lvl="1">
              <a:lnSpc>
                <a:spcPts val="3499"/>
              </a:lnSpc>
              <a:buFont typeface="Arial"/>
              <a:buChar char="•"/>
            </a:pPr>
            <a:r>
              <a:rPr lang="en-US" b="true" sz="2499">
                <a:solidFill>
                  <a:srgbClr val="2B2B2B"/>
                </a:solidFill>
                <a:latin typeface="Times New Roman Bold"/>
                <a:ea typeface="Times New Roman Bold"/>
                <a:cs typeface="Times New Roman Bold"/>
                <a:sym typeface="Times New Roman Bold"/>
              </a:rPr>
              <a:t>Q</a:t>
            </a:r>
            <a:r>
              <a:rPr lang="en-US" b="true" sz="2499">
                <a:solidFill>
                  <a:srgbClr val="2B2B2B"/>
                </a:solidFill>
                <a:latin typeface="Times New Roman Bold"/>
                <a:ea typeface="Times New Roman Bold"/>
                <a:cs typeface="Times New Roman Bold"/>
                <a:sym typeface="Times New Roman Bold"/>
              </a:rPr>
              <a:t>uy trình lặp lại: Lập kế hoạch Sprint, Daily meeting hằng ngày, Scrum team thực hiện công việc, kết thúc bằng Sprint Review và Retrospective.</a:t>
            </a:r>
          </a:p>
          <a:p>
            <a:pPr algn="l">
              <a:lnSpc>
                <a:spcPts val="3499"/>
              </a:lnSpc>
            </a:pPr>
          </a:p>
        </p:txBody>
      </p:sp>
      <p:sp>
        <p:nvSpPr>
          <p:cNvPr name="Freeform 5" id="5"/>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8D493A"/>
        </a:solidFill>
      </p:bgPr>
    </p:bg>
    <p:spTree>
      <p:nvGrpSpPr>
        <p:cNvPr id="1" name=""/>
        <p:cNvGrpSpPr/>
        <p:nvPr/>
      </p:nvGrpSpPr>
      <p:grpSpPr>
        <a:xfrm>
          <a:off x="0" y="0"/>
          <a:ext cx="0" cy="0"/>
          <a:chOff x="0" y="0"/>
          <a:chExt cx="0" cy="0"/>
        </a:xfrm>
      </p:grpSpPr>
      <p:sp>
        <p:nvSpPr>
          <p:cNvPr name="Freeform 2" id="2"/>
          <p:cNvSpPr/>
          <p:nvPr/>
        </p:nvSpPr>
        <p:spPr>
          <a:xfrm flipH="false" flipV="false" rot="0">
            <a:off x="-1717203" y="-4133860"/>
            <a:ext cx="9958190" cy="10256563"/>
          </a:xfrm>
          <a:custGeom>
            <a:avLst/>
            <a:gdLst/>
            <a:ahLst/>
            <a:cxnLst/>
            <a:rect r="r" b="b" t="t" l="l"/>
            <a:pathLst>
              <a:path h="10256563" w="9958190">
                <a:moveTo>
                  <a:pt x="0" y="0"/>
                </a:moveTo>
                <a:lnTo>
                  <a:pt x="9958191" y="0"/>
                </a:lnTo>
                <a:lnTo>
                  <a:pt x="9958191" y="10256563"/>
                </a:lnTo>
                <a:lnTo>
                  <a:pt x="0" y="10256563"/>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019175" y="1025182"/>
            <a:ext cx="8373651" cy="1390627"/>
          </a:xfrm>
          <a:prstGeom prst="rect">
            <a:avLst/>
          </a:prstGeom>
        </p:spPr>
        <p:txBody>
          <a:bodyPr anchor="t" rtlCol="false" tIns="0" lIns="0" bIns="0" rIns="0">
            <a:spAutoFit/>
          </a:bodyPr>
          <a:lstStyle/>
          <a:p>
            <a:pPr algn="just">
              <a:lnSpc>
                <a:spcPts val="9557"/>
              </a:lnSpc>
            </a:pPr>
            <a:r>
              <a:rPr lang="en-US" sz="10277">
                <a:solidFill>
                  <a:srgbClr val="F8F4E1"/>
                </a:solidFill>
                <a:latin typeface="Adumu Regular"/>
                <a:ea typeface="Adumu Regular"/>
                <a:cs typeface="Adumu Regular"/>
                <a:sym typeface="Adumu Regular"/>
              </a:rPr>
              <a:t>8. TEST CASE</a:t>
            </a:r>
          </a:p>
        </p:txBody>
      </p:sp>
      <p:sp>
        <p:nvSpPr>
          <p:cNvPr name="Freeform 4" id="4"/>
          <p:cNvSpPr/>
          <p:nvPr/>
        </p:nvSpPr>
        <p:spPr>
          <a:xfrm flipH="false" flipV="false" rot="0">
            <a:off x="9144000" y="-5156557"/>
            <a:ext cx="13925367" cy="13577233"/>
          </a:xfrm>
          <a:custGeom>
            <a:avLst/>
            <a:gdLst/>
            <a:ahLst/>
            <a:cxnLst/>
            <a:rect r="r" b="b" t="t" l="l"/>
            <a:pathLst>
              <a:path h="13577233" w="13925367">
                <a:moveTo>
                  <a:pt x="0" y="0"/>
                </a:moveTo>
                <a:lnTo>
                  <a:pt x="13925367" y="0"/>
                </a:lnTo>
                <a:lnTo>
                  <a:pt x="13925367" y="13577234"/>
                </a:lnTo>
                <a:lnTo>
                  <a:pt x="0" y="13577234"/>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321095" y="2552104"/>
            <a:ext cx="8772539" cy="9611348"/>
          </a:xfrm>
          <a:custGeom>
            <a:avLst/>
            <a:gdLst/>
            <a:ahLst/>
            <a:cxnLst/>
            <a:rect r="r" b="b" t="t" l="l"/>
            <a:pathLst>
              <a:path h="9611348" w="8772539">
                <a:moveTo>
                  <a:pt x="0" y="0"/>
                </a:moveTo>
                <a:lnTo>
                  <a:pt x="8772539" y="0"/>
                </a:lnTo>
                <a:lnTo>
                  <a:pt x="8772539" y="9611348"/>
                </a:lnTo>
                <a:lnTo>
                  <a:pt x="0" y="96113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35456">
            <a:off x="8890531" y="595899"/>
            <a:ext cx="3092677" cy="5906153"/>
          </a:xfrm>
          <a:custGeom>
            <a:avLst/>
            <a:gdLst/>
            <a:ahLst/>
            <a:cxnLst/>
            <a:rect r="r" b="b" t="t" l="l"/>
            <a:pathLst>
              <a:path h="5906153" w="3092677">
                <a:moveTo>
                  <a:pt x="0" y="0"/>
                </a:moveTo>
                <a:lnTo>
                  <a:pt x="3092676" y="0"/>
                </a:lnTo>
                <a:lnTo>
                  <a:pt x="3092676" y="5906153"/>
                </a:lnTo>
                <a:lnTo>
                  <a:pt x="0" y="59061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34586" y="3943973"/>
            <a:ext cx="16935530" cy="3746986"/>
          </a:xfrm>
          <a:custGeom>
            <a:avLst/>
            <a:gdLst/>
            <a:ahLst/>
            <a:cxnLst/>
            <a:rect r="r" b="b" t="t" l="l"/>
            <a:pathLst>
              <a:path h="3746986" w="16935530">
                <a:moveTo>
                  <a:pt x="0" y="0"/>
                </a:moveTo>
                <a:lnTo>
                  <a:pt x="16935530" y="0"/>
                </a:lnTo>
                <a:lnTo>
                  <a:pt x="16935530" y="3746986"/>
                </a:lnTo>
                <a:lnTo>
                  <a:pt x="0" y="3746986"/>
                </a:lnTo>
                <a:lnTo>
                  <a:pt x="0" y="0"/>
                </a:lnTo>
                <a:close/>
              </a:path>
            </a:pathLst>
          </a:custGeom>
          <a:blipFill>
            <a:blip r:embed="rId10"/>
            <a:stretch>
              <a:fillRect l="0" t="0" r="0" b="0"/>
            </a:stretch>
          </a:blipFill>
        </p:spPr>
      </p:sp>
      <p:sp>
        <p:nvSpPr>
          <p:cNvPr name="Freeform 8" id="8"/>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11"/>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4E1"/>
        </a:solidFill>
      </p:bgPr>
    </p:bg>
    <p:spTree>
      <p:nvGrpSpPr>
        <p:cNvPr id="1" name=""/>
        <p:cNvGrpSpPr/>
        <p:nvPr/>
      </p:nvGrpSpPr>
      <p:grpSpPr>
        <a:xfrm>
          <a:off x="0" y="0"/>
          <a:ext cx="0" cy="0"/>
          <a:chOff x="0" y="0"/>
          <a:chExt cx="0" cy="0"/>
        </a:xfrm>
      </p:grpSpPr>
      <p:sp>
        <p:nvSpPr>
          <p:cNvPr name="Freeform 2" id="2"/>
          <p:cNvSpPr/>
          <p:nvPr/>
        </p:nvSpPr>
        <p:spPr>
          <a:xfrm flipH="false" flipV="false" rot="0">
            <a:off x="-1825387" y="3936427"/>
            <a:ext cx="10480590" cy="10218575"/>
          </a:xfrm>
          <a:custGeom>
            <a:avLst/>
            <a:gdLst/>
            <a:ahLst/>
            <a:cxnLst/>
            <a:rect r="r" b="b" t="t" l="l"/>
            <a:pathLst>
              <a:path h="10218575" w="10480590">
                <a:moveTo>
                  <a:pt x="0" y="0"/>
                </a:moveTo>
                <a:lnTo>
                  <a:pt x="10480590" y="0"/>
                </a:lnTo>
                <a:lnTo>
                  <a:pt x="10480590" y="10218575"/>
                </a:lnTo>
                <a:lnTo>
                  <a:pt x="0" y="10218575"/>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85064" y="4460062"/>
            <a:ext cx="10480590" cy="10218575"/>
          </a:xfrm>
          <a:custGeom>
            <a:avLst/>
            <a:gdLst/>
            <a:ahLst/>
            <a:cxnLst/>
            <a:rect r="r" b="b" t="t" l="l"/>
            <a:pathLst>
              <a:path h="10218575" w="10480590">
                <a:moveTo>
                  <a:pt x="0" y="0"/>
                </a:moveTo>
                <a:lnTo>
                  <a:pt x="10480590" y="0"/>
                </a:lnTo>
                <a:lnTo>
                  <a:pt x="10480590" y="10218575"/>
                </a:lnTo>
                <a:lnTo>
                  <a:pt x="0" y="10218575"/>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34373">
            <a:off x="13519071" y="-2524232"/>
            <a:ext cx="4730084" cy="10083512"/>
          </a:xfrm>
          <a:custGeom>
            <a:avLst/>
            <a:gdLst/>
            <a:ahLst/>
            <a:cxnLst/>
            <a:rect r="r" b="b" t="t" l="l"/>
            <a:pathLst>
              <a:path h="10083512" w="4730084">
                <a:moveTo>
                  <a:pt x="0" y="0"/>
                </a:moveTo>
                <a:lnTo>
                  <a:pt x="4730084" y="0"/>
                </a:lnTo>
                <a:lnTo>
                  <a:pt x="4730084" y="10083513"/>
                </a:lnTo>
                <a:lnTo>
                  <a:pt x="0" y="10083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360952">
            <a:off x="9468700" y="-452851"/>
            <a:ext cx="5113239" cy="6465015"/>
          </a:xfrm>
          <a:custGeom>
            <a:avLst/>
            <a:gdLst/>
            <a:ahLst/>
            <a:cxnLst/>
            <a:rect r="r" b="b" t="t" l="l"/>
            <a:pathLst>
              <a:path h="6465015" w="5113239">
                <a:moveTo>
                  <a:pt x="0" y="0"/>
                </a:moveTo>
                <a:lnTo>
                  <a:pt x="5113240" y="0"/>
                </a:lnTo>
                <a:lnTo>
                  <a:pt x="5113240" y="6465016"/>
                </a:lnTo>
                <a:lnTo>
                  <a:pt x="0" y="64650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351032">
            <a:off x="-2679198" y="3489713"/>
            <a:ext cx="5358397" cy="7499028"/>
          </a:xfrm>
          <a:custGeom>
            <a:avLst/>
            <a:gdLst/>
            <a:ahLst/>
            <a:cxnLst/>
            <a:rect r="r" b="b" t="t" l="l"/>
            <a:pathLst>
              <a:path h="7499028" w="5358397">
                <a:moveTo>
                  <a:pt x="5358396" y="0"/>
                </a:moveTo>
                <a:lnTo>
                  <a:pt x="0" y="0"/>
                </a:lnTo>
                <a:lnTo>
                  <a:pt x="0" y="7499029"/>
                </a:lnTo>
                <a:lnTo>
                  <a:pt x="5358396" y="7499029"/>
                </a:lnTo>
                <a:lnTo>
                  <a:pt x="5358396"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07811" y="4873915"/>
            <a:ext cx="17672378" cy="3708037"/>
          </a:xfrm>
          <a:custGeom>
            <a:avLst/>
            <a:gdLst/>
            <a:ahLst/>
            <a:cxnLst/>
            <a:rect r="r" b="b" t="t" l="l"/>
            <a:pathLst>
              <a:path h="3708037" w="17672378">
                <a:moveTo>
                  <a:pt x="0" y="0"/>
                </a:moveTo>
                <a:lnTo>
                  <a:pt x="17672378" y="0"/>
                </a:lnTo>
                <a:lnTo>
                  <a:pt x="17672378" y="3708037"/>
                </a:lnTo>
                <a:lnTo>
                  <a:pt x="0" y="3708037"/>
                </a:lnTo>
                <a:lnTo>
                  <a:pt x="0" y="0"/>
                </a:lnTo>
                <a:close/>
              </a:path>
            </a:pathLst>
          </a:custGeom>
          <a:blipFill>
            <a:blip r:embed="rId10"/>
            <a:stretch>
              <a:fillRect l="0" t="0" r="0" b="-4851"/>
            </a:stretch>
          </a:blipFill>
        </p:spPr>
      </p:sp>
      <p:sp>
        <p:nvSpPr>
          <p:cNvPr name="TextBox 8" id="8"/>
          <p:cNvSpPr txBox="true"/>
          <p:nvPr/>
        </p:nvSpPr>
        <p:spPr>
          <a:xfrm rot="0">
            <a:off x="623299" y="911933"/>
            <a:ext cx="16636001" cy="1390627"/>
          </a:xfrm>
          <a:prstGeom prst="rect">
            <a:avLst/>
          </a:prstGeom>
        </p:spPr>
        <p:txBody>
          <a:bodyPr anchor="t" rtlCol="false" tIns="0" lIns="0" bIns="0" rIns="0">
            <a:spAutoFit/>
          </a:bodyPr>
          <a:lstStyle/>
          <a:p>
            <a:pPr algn="l">
              <a:lnSpc>
                <a:spcPts val="9557"/>
              </a:lnSpc>
            </a:pPr>
            <a:r>
              <a:rPr lang="en-US" sz="10277">
                <a:solidFill>
                  <a:srgbClr val="8D493A"/>
                </a:solidFill>
                <a:latin typeface="Adumu Regular"/>
                <a:ea typeface="Adumu Regular"/>
                <a:cs typeface="Adumu Regular"/>
                <a:sym typeface="Adumu Regular"/>
              </a:rPr>
              <a:t>9. SPRINT RETROSPECTIVE</a:t>
            </a:r>
          </a:p>
        </p:txBody>
      </p:sp>
      <p:sp>
        <p:nvSpPr>
          <p:cNvPr name="Freeform 9" id="9"/>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11"/>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8D493A"/>
        </a:solidFill>
      </p:bgPr>
    </p:bg>
    <p:spTree>
      <p:nvGrpSpPr>
        <p:cNvPr id="1" name=""/>
        <p:cNvGrpSpPr/>
        <p:nvPr/>
      </p:nvGrpSpPr>
      <p:grpSpPr>
        <a:xfrm>
          <a:off x="0" y="0"/>
          <a:ext cx="0" cy="0"/>
          <a:chOff x="0" y="0"/>
          <a:chExt cx="0" cy="0"/>
        </a:xfrm>
      </p:grpSpPr>
      <p:sp>
        <p:nvSpPr>
          <p:cNvPr name="Freeform 2" id="2"/>
          <p:cNvSpPr/>
          <p:nvPr/>
        </p:nvSpPr>
        <p:spPr>
          <a:xfrm flipH="false" flipV="false" rot="0">
            <a:off x="-6255405" y="-4753422"/>
            <a:ext cx="9958190" cy="10256563"/>
          </a:xfrm>
          <a:custGeom>
            <a:avLst/>
            <a:gdLst/>
            <a:ahLst/>
            <a:cxnLst/>
            <a:rect r="r" b="b" t="t" l="l"/>
            <a:pathLst>
              <a:path h="10256563" w="9958190">
                <a:moveTo>
                  <a:pt x="0" y="0"/>
                </a:moveTo>
                <a:lnTo>
                  <a:pt x="9958190" y="0"/>
                </a:lnTo>
                <a:lnTo>
                  <a:pt x="9958190" y="10256563"/>
                </a:lnTo>
                <a:lnTo>
                  <a:pt x="0" y="10256563"/>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4804952" y="-4060990"/>
            <a:ext cx="9958190" cy="10256563"/>
          </a:xfrm>
          <a:custGeom>
            <a:avLst/>
            <a:gdLst/>
            <a:ahLst/>
            <a:cxnLst/>
            <a:rect r="r" b="b" t="t" l="l"/>
            <a:pathLst>
              <a:path h="10256563" w="9958190">
                <a:moveTo>
                  <a:pt x="0" y="0"/>
                </a:moveTo>
                <a:lnTo>
                  <a:pt x="9958191" y="0"/>
                </a:lnTo>
                <a:lnTo>
                  <a:pt x="9958191" y="10256563"/>
                </a:lnTo>
                <a:lnTo>
                  <a:pt x="0" y="10256563"/>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8694287">
            <a:off x="2291185" y="4578640"/>
            <a:ext cx="13925367" cy="13577233"/>
          </a:xfrm>
          <a:custGeom>
            <a:avLst/>
            <a:gdLst/>
            <a:ahLst/>
            <a:cxnLst/>
            <a:rect r="r" b="b" t="t" l="l"/>
            <a:pathLst>
              <a:path h="13577233" w="13925367">
                <a:moveTo>
                  <a:pt x="0" y="0"/>
                </a:moveTo>
                <a:lnTo>
                  <a:pt x="13925367" y="0"/>
                </a:lnTo>
                <a:lnTo>
                  <a:pt x="13925367" y="13577233"/>
                </a:lnTo>
                <a:lnTo>
                  <a:pt x="0" y="13577233"/>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75793">
            <a:off x="15474309" y="2461762"/>
            <a:ext cx="5627382" cy="8693989"/>
          </a:xfrm>
          <a:custGeom>
            <a:avLst/>
            <a:gdLst/>
            <a:ahLst/>
            <a:cxnLst/>
            <a:rect r="r" b="b" t="t" l="l"/>
            <a:pathLst>
              <a:path h="8693989" w="5627382">
                <a:moveTo>
                  <a:pt x="0" y="0"/>
                </a:moveTo>
                <a:lnTo>
                  <a:pt x="5627382" y="0"/>
                </a:lnTo>
                <a:lnTo>
                  <a:pt x="5627382" y="8693989"/>
                </a:lnTo>
                <a:lnTo>
                  <a:pt x="0" y="86939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208565">
            <a:off x="-2995050" y="3350385"/>
            <a:ext cx="5627382" cy="8693989"/>
          </a:xfrm>
          <a:custGeom>
            <a:avLst/>
            <a:gdLst/>
            <a:ahLst/>
            <a:cxnLst/>
            <a:rect r="r" b="b" t="t" l="l"/>
            <a:pathLst>
              <a:path h="8693989" w="5627382">
                <a:moveTo>
                  <a:pt x="0" y="0"/>
                </a:moveTo>
                <a:lnTo>
                  <a:pt x="5627382" y="0"/>
                </a:lnTo>
                <a:lnTo>
                  <a:pt x="5627382" y="8693989"/>
                </a:lnTo>
                <a:lnTo>
                  <a:pt x="0" y="86939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18193">
            <a:off x="3237857" y="6894063"/>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11579">
            <a:off x="10726623" y="6506696"/>
            <a:ext cx="4568126" cy="6393052"/>
          </a:xfrm>
          <a:custGeom>
            <a:avLst/>
            <a:gdLst/>
            <a:ahLst/>
            <a:cxnLst/>
            <a:rect r="r" b="b" t="t" l="l"/>
            <a:pathLst>
              <a:path h="6393052" w="4568126">
                <a:moveTo>
                  <a:pt x="0" y="0"/>
                </a:moveTo>
                <a:lnTo>
                  <a:pt x="4568126" y="0"/>
                </a:lnTo>
                <a:lnTo>
                  <a:pt x="4568126" y="6393052"/>
                </a:lnTo>
                <a:lnTo>
                  <a:pt x="0" y="639305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6584457" y="5084978"/>
            <a:ext cx="4471063" cy="7732971"/>
          </a:xfrm>
          <a:custGeom>
            <a:avLst/>
            <a:gdLst/>
            <a:ahLst/>
            <a:cxnLst/>
            <a:rect r="r" b="b" t="t" l="l"/>
            <a:pathLst>
              <a:path h="7732971" w="4471063">
                <a:moveTo>
                  <a:pt x="0" y="0"/>
                </a:moveTo>
                <a:lnTo>
                  <a:pt x="4471063" y="0"/>
                </a:lnTo>
                <a:lnTo>
                  <a:pt x="4471063" y="7732970"/>
                </a:lnTo>
                <a:lnTo>
                  <a:pt x="0" y="77329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AutoShape 10" id="10"/>
          <p:cNvSpPr/>
          <p:nvPr/>
        </p:nvSpPr>
        <p:spPr>
          <a:xfrm>
            <a:off x="9144000" y="1573542"/>
            <a:ext cx="109869" cy="7909080"/>
          </a:xfrm>
          <a:prstGeom prst="line">
            <a:avLst/>
          </a:prstGeom>
          <a:ln cap="flat" w="419100">
            <a:solidFill>
              <a:srgbClr val="ADA09C"/>
            </a:solidFill>
            <a:prstDash val="solid"/>
            <a:headEnd type="none" len="sm" w="sm"/>
            <a:tailEnd type="none" len="sm" w="sm"/>
          </a:ln>
        </p:spPr>
      </p:sp>
      <p:sp>
        <p:nvSpPr>
          <p:cNvPr name="Freeform 11" id="11"/>
          <p:cNvSpPr/>
          <p:nvPr/>
        </p:nvSpPr>
        <p:spPr>
          <a:xfrm flipH="false" flipV="false" rot="0">
            <a:off x="289412" y="3445741"/>
            <a:ext cx="8198069" cy="6483928"/>
          </a:xfrm>
          <a:custGeom>
            <a:avLst/>
            <a:gdLst/>
            <a:ahLst/>
            <a:cxnLst/>
            <a:rect r="r" b="b" t="t" l="l"/>
            <a:pathLst>
              <a:path h="6483928" w="8198069">
                <a:moveTo>
                  <a:pt x="0" y="0"/>
                </a:moveTo>
                <a:lnTo>
                  <a:pt x="8198070" y="0"/>
                </a:lnTo>
                <a:lnTo>
                  <a:pt x="8198070" y="6483927"/>
                </a:lnTo>
                <a:lnTo>
                  <a:pt x="0" y="648392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435948" y="1716417"/>
            <a:ext cx="7255182" cy="1210555"/>
          </a:xfrm>
          <a:prstGeom prst="rect">
            <a:avLst/>
          </a:prstGeom>
        </p:spPr>
        <p:txBody>
          <a:bodyPr anchor="t" rtlCol="false" tIns="0" lIns="0" bIns="0" rIns="0">
            <a:spAutoFit/>
          </a:bodyPr>
          <a:lstStyle/>
          <a:p>
            <a:pPr algn="ctr">
              <a:lnSpc>
                <a:spcPts val="8281"/>
              </a:lnSpc>
            </a:pPr>
            <a:r>
              <a:rPr lang="en-US" sz="8904">
                <a:solidFill>
                  <a:srgbClr val="F8F4E1"/>
                </a:solidFill>
                <a:latin typeface="Adumu Regular"/>
                <a:ea typeface="Adumu Regular"/>
                <a:cs typeface="Adumu Regular"/>
                <a:sym typeface="Adumu Regular"/>
              </a:rPr>
              <a:t>THUẬN LỢI </a:t>
            </a:r>
          </a:p>
        </p:txBody>
      </p:sp>
      <p:sp>
        <p:nvSpPr>
          <p:cNvPr name="TextBox 13" id="13"/>
          <p:cNvSpPr txBox="true"/>
          <p:nvPr/>
        </p:nvSpPr>
        <p:spPr>
          <a:xfrm rot="0">
            <a:off x="10317961" y="1716417"/>
            <a:ext cx="7255182" cy="1210555"/>
          </a:xfrm>
          <a:prstGeom prst="rect">
            <a:avLst/>
          </a:prstGeom>
        </p:spPr>
        <p:txBody>
          <a:bodyPr anchor="t" rtlCol="false" tIns="0" lIns="0" bIns="0" rIns="0">
            <a:spAutoFit/>
          </a:bodyPr>
          <a:lstStyle/>
          <a:p>
            <a:pPr algn="ctr">
              <a:lnSpc>
                <a:spcPts val="8281"/>
              </a:lnSpc>
            </a:pPr>
            <a:r>
              <a:rPr lang="en-US" sz="8904">
                <a:solidFill>
                  <a:srgbClr val="F8F4E1"/>
                </a:solidFill>
                <a:latin typeface="Adumu Regular"/>
                <a:ea typeface="Adumu Regular"/>
                <a:cs typeface="Adumu Regular"/>
                <a:sym typeface="Adumu Regular"/>
              </a:rPr>
              <a:t>KHÓ KHĂN</a:t>
            </a:r>
          </a:p>
        </p:txBody>
      </p:sp>
      <p:sp>
        <p:nvSpPr>
          <p:cNvPr name="TextBox 14" id="14"/>
          <p:cNvSpPr txBox="true"/>
          <p:nvPr/>
        </p:nvSpPr>
        <p:spPr>
          <a:xfrm rot="0">
            <a:off x="1706198" y="4465205"/>
            <a:ext cx="5364498" cy="2222500"/>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2B2B2B"/>
                </a:solidFill>
                <a:latin typeface="Times New Roman"/>
                <a:ea typeface="Times New Roman"/>
                <a:cs typeface="Times New Roman"/>
                <a:sym typeface="Times New Roman"/>
              </a:rPr>
              <a:t>Các thành viên có tinh thần hợp tác, sẵn sàng hỗ trợ nhau</a:t>
            </a:r>
          </a:p>
          <a:p>
            <a:pPr algn="l" marL="539749" indent="-269875" lvl="1">
              <a:lnSpc>
                <a:spcPts val="3499"/>
              </a:lnSpc>
              <a:buFont typeface="Arial"/>
              <a:buChar char="•"/>
            </a:pPr>
            <a:r>
              <a:rPr lang="en-US" sz="2499">
                <a:solidFill>
                  <a:srgbClr val="2B2B2B"/>
                </a:solidFill>
                <a:latin typeface="Times New Roman"/>
                <a:ea typeface="Times New Roman"/>
                <a:cs typeface="Times New Roman"/>
                <a:sym typeface="Times New Roman"/>
              </a:rPr>
              <a:t>Áp dụng mô hình Scrum → có họp daily, planning, retrospective rõ ràng</a:t>
            </a:r>
          </a:p>
        </p:txBody>
      </p:sp>
      <p:sp>
        <p:nvSpPr>
          <p:cNvPr name="Freeform 15" id="15"/>
          <p:cNvSpPr/>
          <p:nvPr/>
        </p:nvSpPr>
        <p:spPr>
          <a:xfrm flipH="false" flipV="false" rot="0">
            <a:off x="10317961" y="3541105"/>
            <a:ext cx="7791182" cy="6162116"/>
          </a:xfrm>
          <a:custGeom>
            <a:avLst/>
            <a:gdLst/>
            <a:ahLst/>
            <a:cxnLst/>
            <a:rect r="r" b="b" t="t" l="l"/>
            <a:pathLst>
              <a:path h="6162116" w="7791182">
                <a:moveTo>
                  <a:pt x="0" y="0"/>
                </a:moveTo>
                <a:lnTo>
                  <a:pt x="7791182" y="0"/>
                </a:lnTo>
                <a:lnTo>
                  <a:pt x="7791182" y="6162117"/>
                </a:lnTo>
                <a:lnTo>
                  <a:pt x="0" y="616211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11731320" y="4586257"/>
            <a:ext cx="5364498" cy="2222500"/>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2B2B2B"/>
                </a:solidFill>
                <a:latin typeface="Times New Roman"/>
                <a:ea typeface="Times New Roman"/>
                <a:cs typeface="Times New Roman"/>
                <a:sym typeface="Times New Roman"/>
              </a:rPr>
              <a:t>Một số thành viên chưa quen chia task nhỏ → khó ước lượng thời gian</a:t>
            </a:r>
          </a:p>
          <a:p>
            <a:pPr algn="l" marL="539749" indent="-269875" lvl="1">
              <a:lnSpc>
                <a:spcPts val="3499"/>
              </a:lnSpc>
              <a:buFont typeface="Arial"/>
              <a:buChar char="•"/>
            </a:pPr>
            <a:r>
              <a:rPr lang="en-US" sz="2499">
                <a:solidFill>
                  <a:srgbClr val="2B2B2B"/>
                </a:solidFill>
                <a:latin typeface="Times New Roman"/>
                <a:ea typeface="Times New Roman"/>
                <a:cs typeface="Times New Roman"/>
                <a:sym typeface="Times New Roman"/>
              </a:rPr>
              <a:t>Một số vấn đề giao tiếp còn hạn chế</a:t>
            </a:r>
          </a:p>
        </p:txBody>
      </p:sp>
      <p:sp>
        <p:nvSpPr>
          <p:cNvPr name="TextBox 17" id="17"/>
          <p:cNvSpPr txBox="true"/>
          <p:nvPr/>
        </p:nvSpPr>
        <p:spPr>
          <a:xfrm rot="0">
            <a:off x="5516409" y="362987"/>
            <a:ext cx="7255182" cy="1210555"/>
          </a:xfrm>
          <a:prstGeom prst="rect">
            <a:avLst/>
          </a:prstGeom>
        </p:spPr>
        <p:txBody>
          <a:bodyPr anchor="t" rtlCol="false" tIns="0" lIns="0" bIns="0" rIns="0">
            <a:spAutoFit/>
          </a:bodyPr>
          <a:lstStyle/>
          <a:p>
            <a:pPr algn="ctr">
              <a:lnSpc>
                <a:spcPts val="8281"/>
              </a:lnSpc>
            </a:pPr>
            <a:r>
              <a:rPr lang="en-US" sz="8904">
                <a:solidFill>
                  <a:srgbClr val="F8F4E1"/>
                </a:solidFill>
                <a:latin typeface="Adumu Regular"/>
                <a:ea typeface="Adumu Regular"/>
                <a:cs typeface="Adumu Regular"/>
                <a:sym typeface="Adumu Regular"/>
              </a:rPr>
              <a:t>10</a:t>
            </a:r>
          </a:p>
        </p:txBody>
      </p:sp>
      <p:sp>
        <p:nvSpPr>
          <p:cNvPr name="Freeform 18" id="18"/>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16"/>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4E1"/>
        </a:solidFill>
      </p:bgPr>
    </p:bg>
    <p:spTree>
      <p:nvGrpSpPr>
        <p:cNvPr id="1" name=""/>
        <p:cNvGrpSpPr/>
        <p:nvPr/>
      </p:nvGrpSpPr>
      <p:grpSpPr>
        <a:xfrm>
          <a:off x="0" y="0"/>
          <a:ext cx="0" cy="0"/>
          <a:chOff x="0" y="0"/>
          <a:chExt cx="0" cy="0"/>
        </a:xfrm>
      </p:grpSpPr>
      <p:sp>
        <p:nvSpPr>
          <p:cNvPr name="TextBox 2" id="2"/>
          <p:cNvSpPr txBox="true"/>
          <p:nvPr/>
        </p:nvSpPr>
        <p:spPr>
          <a:xfrm rot="0">
            <a:off x="1198891" y="3700129"/>
            <a:ext cx="15890219" cy="2704925"/>
          </a:xfrm>
          <a:prstGeom prst="rect">
            <a:avLst/>
          </a:prstGeom>
        </p:spPr>
        <p:txBody>
          <a:bodyPr anchor="t" rtlCol="false" tIns="0" lIns="0" bIns="0" rIns="0">
            <a:spAutoFit/>
          </a:bodyPr>
          <a:lstStyle/>
          <a:p>
            <a:pPr algn="ctr">
              <a:lnSpc>
                <a:spcPts val="18532"/>
              </a:lnSpc>
            </a:pPr>
            <a:r>
              <a:rPr lang="en-US" sz="19927">
                <a:solidFill>
                  <a:srgbClr val="8D493A"/>
                </a:solidFill>
                <a:latin typeface="Adumu Regular"/>
                <a:ea typeface="Adumu Regular"/>
                <a:cs typeface="Adumu Regular"/>
                <a:sym typeface="Adumu Regular"/>
              </a:rPr>
              <a:t>THANK YOU</a:t>
            </a:r>
          </a:p>
        </p:txBody>
      </p:sp>
      <p:sp>
        <p:nvSpPr>
          <p:cNvPr name="Freeform 3" id="3"/>
          <p:cNvSpPr/>
          <p:nvPr/>
        </p:nvSpPr>
        <p:spPr>
          <a:xfrm flipH="false" flipV="false" rot="0">
            <a:off x="12469456" y="-4080588"/>
            <a:ext cx="10480590" cy="10218575"/>
          </a:xfrm>
          <a:custGeom>
            <a:avLst/>
            <a:gdLst/>
            <a:ahLst/>
            <a:cxnLst/>
            <a:rect r="r" b="b" t="t" l="l"/>
            <a:pathLst>
              <a:path h="10218575" w="10480590">
                <a:moveTo>
                  <a:pt x="0" y="0"/>
                </a:moveTo>
                <a:lnTo>
                  <a:pt x="10480590" y="0"/>
                </a:lnTo>
                <a:lnTo>
                  <a:pt x="10480590" y="10218576"/>
                </a:lnTo>
                <a:lnTo>
                  <a:pt x="0" y="10218576"/>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659051">
            <a:off x="-6070914" y="4149012"/>
            <a:ext cx="10480590" cy="10218575"/>
          </a:xfrm>
          <a:custGeom>
            <a:avLst/>
            <a:gdLst/>
            <a:ahLst/>
            <a:cxnLst/>
            <a:rect r="r" b="b" t="t" l="l"/>
            <a:pathLst>
              <a:path h="10218575" w="10480590">
                <a:moveTo>
                  <a:pt x="0" y="0"/>
                </a:moveTo>
                <a:lnTo>
                  <a:pt x="10480590" y="0"/>
                </a:lnTo>
                <a:lnTo>
                  <a:pt x="10480590" y="10218576"/>
                </a:lnTo>
                <a:lnTo>
                  <a:pt x="0" y="10218576"/>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376993" y="889900"/>
            <a:ext cx="3186692" cy="2323388"/>
          </a:xfrm>
          <a:custGeom>
            <a:avLst/>
            <a:gdLst/>
            <a:ahLst/>
            <a:cxnLst/>
            <a:rect r="r" b="b" t="t" l="l"/>
            <a:pathLst>
              <a:path h="2323388" w="3186692">
                <a:moveTo>
                  <a:pt x="0" y="0"/>
                </a:moveTo>
                <a:lnTo>
                  <a:pt x="3186692" y="0"/>
                </a:lnTo>
                <a:lnTo>
                  <a:pt x="3186692" y="2323388"/>
                </a:lnTo>
                <a:lnTo>
                  <a:pt x="0" y="23233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985289" y="4890666"/>
            <a:ext cx="8834508" cy="7372798"/>
          </a:xfrm>
          <a:custGeom>
            <a:avLst/>
            <a:gdLst/>
            <a:ahLst/>
            <a:cxnLst/>
            <a:rect r="r" b="b" t="t" l="l"/>
            <a:pathLst>
              <a:path h="7372798" w="8834508">
                <a:moveTo>
                  <a:pt x="0" y="0"/>
                </a:moveTo>
                <a:lnTo>
                  <a:pt x="8834508" y="0"/>
                </a:lnTo>
                <a:lnTo>
                  <a:pt x="8834508" y="7372799"/>
                </a:lnTo>
                <a:lnTo>
                  <a:pt x="0" y="7372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0">
            <a:off x="-604921" y="6137988"/>
            <a:ext cx="5439046" cy="5888731"/>
          </a:xfrm>
          <a:custGeom>
            <a:avLst/>
            <a:gdLst/>
            <a:ahLst/>
            <a:cxnLst/>
            <a:rect r="r" b="b" t="t" l="l"/>
            <a:pathLst>
              <a:path h="5888731" w="5439046">
                <a:moveTo>
                  <a:pt x="5439047" y="0"/>
                </a:moveTo>
                <a:lnTo>
                  <a:pt x="0" y="0"/>
                </a:lnTo>
                <a:lnTo>
                  <a:pt x="0" y="5888731"/>
                </a:lnTo>
                <a:lnTo>
                  <a:pt x="5439047" y="5888731"/>
                </a:lnTo>
                <a:lnTo>
                  <a:pt x="543904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7735545" y="7408328"/>
            <a:ext cx="3920282" cy="4114800"/>
          </a:xfrm>
          <a:custGeom>
            <a:avLst/>
            <a:gdLst/>
            <a:ahLst/>
            <a:cxnLst/>
            <a:rect r="r" b="b" t="t" l="l"/>
            <a:pathLst>
              <a:path h="4114800" w="3920282">
                <a:moveTo>
                  <a:pt x="0" y="0"/>
                </a:moveTo>
                <a:lnTo>
                  <a:pt x="3920283" y="0"/>
                </a:lnTo>
                <a:lnTo>
                  <a:pt x="392028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322652">
            <a:off x="15297595" y="-570561"/>
            <a:ext cx="4441443" cy="3746963"/>
          </a:xfrm>
          <a:custGeom>
            <a:avLst/>
            <a:gdLst/>
            <a:ahLst/>
            <a:cxnLst/>
            <a:rect r="r" b="b" t="t" l="l"/>
            <a:pathLst>
              <a:path h="3746963" w="4441443">
                <a:moveTo>
                  <a:pt x="0" y="0"/>
                </a:moveTo>
                <a:lnTo>
                  <a:pt x="4441444" y="0"/>
                </a:lnTo>
                <a:lnTo>
                  <a:pt x="4441444" y="3746964"/>
                </a:lnTo>
                <a:lnTo>
                  <a:pt x="0" y="374696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true" flipV="false" rot="-252713">
            <a:off x="-1440045" y="539096"/>
            <a:ext cx="3801995" cy="3767431"/>
          </a:xfrm>
          <a:custGeom>
            <a:avLst/>
            <a:gdLst/>
            <a:ahLst/>
            <a:cxnLst/>
            <a:rect r="r" b="b" t="t" l="l"/>
            <a:pathLst>
              <a:path h="3767431" w="3801995">
                <a:moveTo>
                  <a:pt x="3801995" y="0"/>
                </a:moveTo>
                <a:lnTo>
                  <a:pt x="0" y="0"/>
                </a:lnTo>
                <a:lnTo>
                  <a:pt x="0" y="3767431"/>
                </a:lnTo>
                <a:lnTo>
                  <a:pt x="3801995" y="3767431"/>
                </a:lnTo>
                <a:lnTo>
                  <a:pt x="3801995"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1" id="11"/>
          <p:cNvSpPr txBox="true"/>
          <p:nvPr/>
        </p:nvSpPr>
        <p:spPr>
          <a:xfrm rot="0">
            <a:off x="6406084" y="6271704"/>
            <a:ext cx="5475832" cy="639069"/>
          </a:xfrm>
          <a:prstGeom prst="rect">
            <a:avLst/>
          </a:prstGeom>
        </p:spPr>
        <p:txBody>
          <a:bodyPr anchor="t" rtlCol="false" tIns="0" lIns="0" bIns="0" rIns="0">
            <a:spAutoFit/>
          </a:bodyPr>
          <a:lstStyle/>
          <a:p>
            <a:pPr algn="ctr">
              <a:lnSpc>
                <a:spcPts val="4695"/>
              </a:lnSpc>
            </a:pPr>
            <a:r>
              <a:rPr lang="en-US" sz="3353">
                <a:solidFill>
                  <a:srgbClr val="2B2B2B"/>
                </a:solidFill>
                <a:latin typeface="Times New Roman"/>
                <a:ea typeface="Times New Roman"/>
                <a:cs typeface="Times New Roman"/>
                <a:sym typeface="Times New Roman"/>
              </a:rPr>
              <a:t>www.reallygreatsite.com</a:t>
            </a:r>
          </a:p>
        </p:txBody>
      </p:sp>
      <p:sp>
        <p:nvSpPr>
          <p:cNvPr name="Freeform 12" id="12"/>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1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4542E"/>
        </a:solidFill>
      </p:bgPr>
    </p:bg>
    <p:spTree>
      <p:nvGrpSpPr>
        <p:cNvPr id="1" name=""/>
        <p:cNvGrpSpPr/>
        <p:nvPr/>
      </p:nvGrpSpPr>
      <p:grpSpPr>
        <a:xfrm>
          <a:off x="0" y="0"/>
          <a:ext cx="0" cy="0"/>
          <a:chOff x="0" y="0"/>
          <a:chExt cx="0" cy="0"/>
        </a:xfrm>
      </p:grpSpPr>
      <p:sp>
        <p:nvSpPr>
          <p:cNvPr name="Freeform 2" id="2"/>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2"/>
            <a:stretch>
              <a:fillRect l="0" t="0" r="0" b="0"/>
            </a:stretch>
          </a:blipFill>
        </p:spPr>
      </p:sp>
      <p:sp>
        <p:nvSpPr>
          <p:cNvPr name="Freeform 3" id="3"/>
          <p:cNvSpPr/>
          <p:nvPr/>
        </p:nvSpPr>
        <p:spPr>
          <a:xfrm flipH="false" flipV="false" rot="0">
            <a:off x="11117173" y="3163433"/>
            <a:ext cx="6142127" cy="5259197"/>
          </a:xfrm>
          <a:custGeom>
            <a:avLst/>
            <a:gdLst/>
            <a:ahLst/>
            <a:cxnLst/>
            <a:rect r="r" b="b" t="t" l="l"/>
            <a:pathLst>
              <a:path h="5259197" w="6142127">
                <a:moveTo>
                  <a:pt x="0" y="0"/>
                </a:moveTo>
                <a:lnTo>
                  <a:pt x="6142127" y="0"/>
                </a:lnTo>
                <a:lnTo>
                  <a:pt x="6142127" y="5259197"/>
                </a:lnTo>
                <a:lnTo>
                  <a:pt x="0" y="52591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141395" y="549985"/>
            <a:ext cx="6005211" cy="886460"/>
          </a:xfrm>
          <a:prstGeom prst="rect">
            <a:avLst/>
          </a:prstGeom>
        </p:spPr>
        <p:txBody>
          <a:bodyPr anchor="t" rtlCol="false" tIns="0" lIns="0" bIns="0" rIns="0">
            <a:spAutoFit/>
          </a:bodyPr>
          <a:lstStyle/>
          <a:p>
            <a:pPr algn="l" marL="0" indent="0" lvl="0">
              <a:lnSpc>
                <a:spcPts val="7314"/>
              </a:lnSpc>
              <a:spcBef>
                <a:spcPct val="0"/>
              </a:spcBef>
            </a:pPr>
            <a:r>
              <a:rPr lang="en-US" sz="5225">
                <a:solidFill>
                  <a:srgbClr val="000000"/>
                </a:solidFill>
                <a:latin typeface="Cabin"/>
                <a:ea typeface="Cabin"/>
                <a:cs typeface="Cabin"/>
                <a:sym typeface="Cabin"/>
              </a:rPr>
              <a:t>THÀNH VIÊN NHÓM</a:t>
            </a:r>
          </a:p>
        </p:txBody>
      </p:sp>
      <p:sp>
        <p:nvSpPr>
          <p:cNvPr name="TextBox 5" id="5"/>
          <p:cNvSpPr txBox="true"/>
          <p:nvPr/>
        </p:nvSpPr>
        <p:spPr>
          <a:xfrm rot="0">
            <a:off x="1979407" y="3092563"/>
            <a:ext cx="10777516" cy="5330067"/>
          </a:xfrm>
          <a:prstGeom prst="rect">
            <a:avLst/>
          </a:prstGeom>
        </p:spPr>
        <p:txBody>
          <a:bodyPr anchor="t" rtlCol="false" tIns="0" lIns="0" bIns="0" rIns="0">
            <a:spAutoFit/>
          </a:bodyPr>
          <a:lstStyle/>
          <a:p>
            <a:pPr algn="l">
              <a:lnSpc>
                <a:spcPts val="5979"/>
              </a:lnSpc>
            </a:pPr>
            <a:r>
              <a:rPr lang="en-US" sz="4271">
                <a:solidFill>
                  <a:srgbClr val="F8F4E1"/>
                </a:solidFill>
                <a:latin typeface="Times New Roman"/>
                <a:ea typeface="Times New Roman"/>
                <a:cs typeface="Times New Roman"/>
                <a:sym typeface="Times New Roman"/>
              </a:rPr>
              <a:t>Thành viên:</a:t>
            </a:r>
          </a:p>
          <a:p>
            <a:pPr algn="l">
              <a:lnSpc>
                <a:spcPts val="5979"/>
              </a:lnSpc>
            </a:pPr>
            <a:r>
              <a:rPr lang="en-US" sz="4271">
                <a:solidFill>
                  <a:srgbClr val="F8F4E1"/>
                </a:solidFill>
                <a:latin typeface="Times New Roman"/>
                <a:ea typeface="Times New Roman"/>
                <a:cs typeface="Times New Roman"/>
                <a:sym typeface="Times New Roman"/>
              </a:rPr>
              <a:t>PH49571- Phí Duy Mạnh</a:t>
            </a:r>
          </a:p>
          <a:p>
            <a:pPr algn="l">
              <a:lnSpc>
                <a:spcPts val="5979"/>
              </a:lnSpc>
            </a:pPr>
            <a:r>
              <a:rPr lang="en-US" sz="4271">
                <a:solidFill>
                  <a:srgbClr val="F8F4E1"/>
                </a:solidFill>
                <a:latin typeface="Times New Roman"/>
                <a:ea typeface="Times New Roman"/>
                <a:cs typeface="Times New Roman"/>
                <a:sym typeface="Times New Roman"/>
              </a:rPr>
              <a:t>PH51187- Nguyễn Thị Diễm Quỳnh</a:t>
            </a:r>
          </a:p>
          <a:p>
            <a:pPr algn="l">
              <a:lnSpc>
                <a:spcPts val="5979"/>
              </a:lnSpc>
            </a:pPr>
            <a:r>
              <a:rPr lang="en-US" sz="4271">
                <a:solidFill>
                  <a:srgbClr val="F8F4E1"/>
                </a:solidFill>
                <a:latin typeface="Times New Roman"/>
                <a:ea typeface="Times New Roman"/>
                <a:cs typeface="Times New Roman"/>
                <a:sym typeface="Times New Roman"/>
              </a:rPr>
              <a:t>PH50874- Đặng Thùy Dương</a:t>
            </a:r>
          </a:p>
          <a:p>
            <a:pPr algn="l">
              <a:lnSpc>
                <a:spcPts val="5979"/>
              </a:lnSpc>
            </a:pPr>
            <a:r>
              <a:rPr lang="en-US" sz="4271">
                <a:solidFill>
                  <a:srgbClr val="F8F4E1"/>
                </a:solidFill>
                <a:latin typeface="Times New Roman"/>
                <a:ea typeface="Times New Roman"/>
                <a:cs typeface="Times New Roman"/>
                <a:sym typeface="Times New Roman"/>
              </a:rPr>
              <a:t>PH51073- Nguyễn Thị Trang</a:t>
            </a:r>
          </a:p>
          <a:p>
            <a:pPr algn="l">
              <a:lnSpc>
                <a:spcPts val="5979"/>
              </a:lnSpc>
            </a:pPr>
            <a:r>
              <a:rPr lang="en-US" sz="4271">
                <a:solidFill>
                  <a:srgbClr val="F8F4E1"/>
                </a:solidFill>
                <a:latin typeface="Times New Roman"/>
                <a:ea typeface="Times New Roman"/>
                <a:cs typeface="Times New Roman"/>
                <a:sym typeface="Times New Roman"/>
              </a:rPr>
              <a:t>PH49740- Phạm Duy Thái</a:t>
            </a:r>
          </a:p>
          <a:p>
            <a:pPr algn="l">
              <a:lnSpc>
                <a:spcPts val="5979"/>
              </a:lnSpc>
            </a:pPr>
            <a:r>
              <a:rPr lang="en-US" sz="4271">
                <a:solidFill>
                  <a:srgbClr val="F8F4E1"/>
                </a:solidFill>
                <a:latin typeface="Times New Roman"/>
                <a:ea typeface="Times New Roman"/>
                <a:cs typeface="Times New Roman"/>
                <a:sym typeface="Times New Roman"/>
              </a:rPr>
              <a:t>PH49386- Hoàng Xuân Quân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A4542E"/>
        </a:solidFill>
      </p:bgPr>
    </p:bg>
    <p:spTree>
      <p:nvGrpSpPr>
        <p:cNvPr id="1" name=""/>
        <p:cNvGrpSpPr/>
        <p:nvPr/>
      </p:nvGrpSpPr>
      <p:grpSpPr>
        <a:xfrm>
          <a:off x="0" y="0"/>
          <a:ext cx="0" cy="0"/>
          <a:chOff x="0" y="0"/>
          <a:chExt cx="0" cy="0"/>
        </a:xfrm>
      </p:grpSpPr>
      <p:sp>
        <p:nvSpPr>
          <p:cNvPr name="Freeform 2" id="2"/>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2"/>
            <a:stretch>
              <a:fillRect l="0" t="0" r="0" b="0"/>
            </a:stretch>
          </a:blipFill>
        </p:spPr>
      </p:sp>
      <p:sp>
        <p:nvSpPr>
          <p:cNvPr name="Freeform 3" id="3"/>
          <p:cNvSpPr/>
          <p:nvPr/>
        </p:nvSpPr>
        <p:spPr>
          <a:xfrm flipH="false" flipV="false" rot="0">
            <a:off x="9464464" y="2558217"/>
            <a:ext cx="7563328" cy="5170566"/>
          </a:xfrm>
          <a:custGeom>
            <a:avLst/>
            <a:gdLst/>
            <a:ahLst/>
            <a:cxnLst/>
            <a:rect r="r" b="b" t="t" l="l"/>
            <a:pathLst>
              <a:path h="5170566" w="7563328">
                <a:moveTo>
                  <a:pt x="0" y="0"/>
                </a:moveTo>
                <a:lnTo>
                  <a:pt x="7563328" y="0"/>
                </a:lnTo>
                <a:lnTo>
                  <a:pt x="7563328" y="5170566"/>
                </a:lnTo>
                <a:lnTo>
                  <a:pt x="0" y="5170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141395" y="549985"/>
            <a:ext cx="6005211" cy="886460"/>
          </a:xfrm>
          <a:prstGeom prst="rect">
            <a:avLst/>
          </a:prstGeom>
        </p:spPr>
        <p:txBody>
          <a:bodyPr anchor="t" rtlCol="false" tIns="0" lIns="0" bIns="0" rIns="0">
            <a:spAutoFit/>
          </a:bodyPr>
          <a:lstStyle/>
          <a:p>
            <a:pPr algn="l" marL="0" indent="0" lvl="0">
              <a:lnSpc>
                <a:spcPts val="7314"/>
              </a:lnSpc>
              <a:spcBef>
                <a:spcPct val="0"/>
              </a:spcBef>
            </a:pPr>
            <a:r>
              <a:rPr lang="en-US" sz="5225">
                <a:solidFill>
                  <a:srgbClr val="000000"/>
                </a:solidFill>
                <a:latin typeface="Cabin"/>
                <a:ea typeface="Cabin"/>
                <a:cs typeface="Cabin"/>
                <a:sym typeface="Cabin"/>
              </a:rPr>
              <a:t>GIỚI THIỆU</a:t>
            </a:r>
          </a:p>
        </p:txBody>
      </p:sp>
      <p:sp>
        <p:nvSpPr>
          <p:cNvPr name="TextBox 5" id="5"/>
          <p:cNvSpPr txBox="true"/>
          <p:nvPr/>
        </p:nvSpPr>
        <p:spPr>
          <a:xfrm rot="0">
            <a:off x="2538968" y="1916330"/>
            <a:ext cx="7244285" cy="7591478"/>
          </a:xfrm>
          <a:prstGeom prst="rect">
            <a:avLst/>
          </a:prstGeom>
        </p:spPr>
        <p:txBody>
          <a:bodyPr anchor="t" rtlCol="false" tIns="0" lIns="0" bIns="0" rIns="0">
            <a:spAutoFit/>
          </a:bodyPr>
          <a:lstStyle/>
          <a:p>
            <a:pPr algn="l">
              <a:lnSpc>
                <a:spcPts val="5979"/>
              </a:lnSpc>
            </a:pPr>
            <a:r>
              <a:rPr lang="en-US" sz="4271">
                <a:solidFill>
                  <a:srgbClr val="F8F4E1"/>
                </a:solidFill>
                <a:latin typeface="Times New Roman"/>
                <a:ea typeface="Times New Roman"/>
                <a:cs typeface="Times New Roman"/>
                <a:sym typeface="Times New Roman"/>
              </a:rPr>
              <a:t>1. Các bên liên quan </a:t>
            </a:r>
          </a:p>
          <a:p>
            <a:pPr algn="l">
              <a:lnSpc>
                <a:spcPts val="5979"/>
              </a:lnSpc>
            </a:pPr>
            <a:r>
              <a:rPr lang="en-US" sz="4271">
                <a:solidFill>
                  <a:srgbClr val="F8F4E1"/>
                </a:solidFill>
                <a:latin typeface="Times New Roman"/>
                <a:ea typeface="Times New Roman"/>
                <a:cs typeface="Times New Roman"/>
                <a:sym typeface="Times New Roman"/>
              </a:rPr>
              <a:t>2. Product Backlog </a:t>
            </a:r>
          </a:p>
          <a:p>
            <a:pPr algn="l">
              <a:lnSpc>
                <a:spcPts val="5979"/>
              </a:lnSpc>
            </a:pPr>
            <a:r>
              <a:rPr lang="en-US" sz="4271">
                <a:solidFill>
                  <a:srgbClr val="F8F4E1"/>
                </a:solidFill>
                <a:latin typeface="Times New Roman"/>
                <a:ea typeface="Times New Roman"/>
                <a:cs typeface="Times New Roman"/>
                <a:sym typeface="Times New Roman"/>
              </a:rPr>
              <a:t>3. User Stories </a:t>
            </a:r>
          </a:p>
          <a:p>
            <a:pPr algn="l">
              <a:lnSpc>
                <a:spcPts val="5979"/>
              </a:lnSpc>
            </a:pPr>
            <a:r>
              <a:rPr lang="en-US" sz="4271">
                <a:solidFill>
                  <a:srgbClr val="F8F4E1"/>
                </a:solidFill>
                <a:latin typeface="Times New Roman"/>
                <a:ea typeface="Times New Roman"/>
                <a:cs typeface="Times New Roman"/>
                <a:sym typeface="Times New Roman"/>
              </a:rPr>
              <a:t>4. User Case </a:t>
            </a:r>
          </a:p>
          <a:p>
            <a:pPr algn="l">
              <a:lnSpc>
                <a:spcPts val="5979"/>
              </a:lnSpc>
            </a:pPr>
            <a:r>
              <a:rPr lang="en-US" sz="4271">
                <a:solidFill>
                  <a:srgbClr val="F8F4E1"/>
                </a:solidFill>
                <a:latin typeface="Times New Roman"/>
                <a:ea typeface="Times New Roman"/>
                <a:cs typeface="Times New Roman"/>
                <a:sym typeface="Times New Roman"/>
              </a:rPr>
              <a:t>5. Sprint backlog </a:t>
            </a:r>
          </a:p>
          <a:p>
            <a:pPr algn="l">
              <a:lnSpc>
                <a:spcPts val="5979"/>
              </a:lnSpc>
            </a:pPr>
            <a:r>
              <a:rPr lang="en-US" sz="4271">
                <a:solidFill>
                  <a:srgbClr val="F8F4E1"/>
                </a:solidFill>
                <a:latin typeface="Times New Roman"/>
                <a:ea typeface="Times New Roman"/>
                <a:cs typeface="Times New Roman"/>
                <a:sym typeface="Times New Roman"/>
              </a:rPr>
              <a:t>6. Screen Flow </a:t>
            </a:r>
          </a:p>
          <a:p>
            <a:pPr algn="l">
              <a:lnSpc>
                <a:spcPts val="5979"/>
              </a:lnSpc>
            </a:pPr>
            <a:r>
              <a:rPr lang="en-US" sz="4271">
                <a:solidFill>
                  <a:srgbClr val="F8F4E1"/>
                </a:solidFill>
                <a:latin typeface="Times New Roman"/>
                <a:ea typeface="Times New Roman"/>
                <a:cs typeface="Times New Roman"/>
                <a:sym typeface="Times New Roman"/>
              </a:rPr>
              <a:t>7. Quy trình làm việc </a:t>
            </a:r>
          </a:p>
          <a:p>
            <a:pPr algn="l">
              <a:lnSpc>
                <a:spcPts val="5979"/>
              </a:lnSpc>
            </a:pPr>
            <a:r>
              <a:rPr lang="en-US" sz="4271">
                <a:solidFill>
                  <a:srgbClr val="F8F4E1"/>
                </a:solidFill>
                <a:latin typeface="Times New Roman"/>
                <a:ea typeface="Times New Roman"/>
                <a:cs typeface="Times New Roman"/>
                <a:sym typeface="Times New Roman"/>
              </a:rPr>
              <a:t>8. Test Case </a:t>
            </a:r>
          </a:p>
          <a:p>
            <a:pPr algn="l">
              <a:lnSpc>
                <a:spcPts val="5979"/>
              </a:lnSpc>
            </a:pPr>
            <a:r>
              <a:rPr lang="en-US" sz="4271">
                <a:solidFill>
                  <a:srgbClr val="F8F4E1"/>
                </a:solidFill>
                <a:latin typeface="Times New Roman"/>
                <a:ea typeface="Times New Roman"/>
                <a:cs typeface="Times New Roman"/>
                <a:sym typeface="Times New Roman"/>
              </a:rPr>
              <a:t>9. Sprint Restrospective </a:t>
            </a:r>
          </a:p>
          <a:p>
            <a:pPr algn="l">
              <a:lnSpc>
                <a:spcPts val="5979"/>
              </a:lnSpc>
            </a:pPr>
            <a:r>
              <a:rPr lang="en-US" sz="4271">
                <a:solidFill>
                  <a:srgbClr val="F8F4E1"/>
                </a:solidFill>
                <a:latin typeface="Times New Roman"/>
                <a:ea typeface="Times New Roman"/>
                <a:cs typeface="Times New Roman"/>
                <a:sym typeface="Times New Roman"/>
              </a:rPr>
              <a:t>10. Khó khăn &amp; Thuận lợi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4E1"/>
        </a:solidFill>
      </p:bgPr>
    </p:bg>
    <p:spTree>
      <p:nvGrpSpPr>
        <p:cNvPr id="1" name=""/>
        <p:cNvGrpSpPr/>
        <p:nvPr/>
      </p:nvGrpSpPr>
      <p:grpSpPr>
        <a:xfrm>
          <a:off x="0" y="0"/>
          <a:ext cx="0" cy="0"/>
          <a:chOff x="0" y="0"/>
          <a:chExt cx="0" cy="0"/>
        </a:xfrm>
      </p:grpSpPr>
      <p:sp>
        <p:nvSpPr>
          <p:cNvPr name="Freeform 2" id="2"/>
          <p:cNvSpPr/>
          <p:nvPr/>
        </p:nvSpPr>
        <p:spPr>
          <a:xfrm flipH="false" flipV="false" rot="-226971">
            <a:off x="-1457761" y="-482907"/>
            <a:ext cx="4972921" cy="3625711"/>
          </a:xfrm>
          <a:custGeom>
            <a:avLst/>
            <a:gdLst/>
            <a:ahLst/>
            <a:cxnLst/>
            <a:rect r="r" b="b" t="t" l="l"/>
            <a:pathLst>
              <a:path h="3625711" w="4972921">
                <a:moveTo>
                  <a:pt x="0" y="0"/>
                </a:moveTo>
                <a:lnTo>
                  <a:pt x="4972922" y="0"/>
                </a:lnTo>
                <a:lnTo>
                  <a:pt x="4972922" y="3625711"/>
                </a:lnTo>
                <a:lnTo>
                  <a:pt x="0" y="36257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58433" y="979535"/>
            <a:ext cx="13371134" cy="1390627"/>
          </a:xfrm>
          <a:prstGeom prst="rect">
            <a:avLst/>
          </a:prstGeom>
        </p:spPr>
        <p:txBody>
          <a:bodyPr anchor="t" rtlCol="false" tIns="0" lIns="0" bIns="0" rIns="0">
            <a:spAutoFit/>
          </a:bodyPr>
          <a:lstStyle/>
          <a:p>
            <a:pPr algn="ctr">
              <a:lnSpc>
                <a:spcPts val="9557"/>
              </a:lnSpc>
            </a:pPr>
            <a:r>
              <a:rPr lang="en-US" sz="10277">
                <a:solidFill>
                  <a:srgbClr val="8D493A"/>
                </a:solidFill>
                <a:latin typeface="Adumu Regular"/>
                <a:ea typeface="Adumu Regular"/>
                <a:cs typeface="Adumu Regular"/>
                <a:sym typeface="Adumu Regular"/>
              </a:rPr>
              <a:t>CÁC BÊN LIÊN QUAN</a:t>
            </a:r>
          </a:p>
        </p:txBody>
      </p:sp>
      <p:sp>
        <p:nvSpPr>
          <p:cNvPr name="TextBox 4" id="4"/>
          <p:cNvSpPr txBox="true"/>
          <p:nvPr/>
        </p:nvSpPr>
        <p:spPr>
          <a:xfrm rot="0">
            <a:off x="1678542" y="4767411"/>
            <a:ext cx="14372355" cy="1180228"/>
          </a:xfrm>
          <a:prstGeom prst="rect">
            <a:avLst/>
          </a:prstGeom>
        </p:spPr>
        <p:txBody>
          <a:bodyPr anchor="t" rtlCol="false" tIns="0" lIns="0" bIns="0" rIns="0">
            <a:spAutoFit/>
          </a:bodyPr>
          <a:lstStyle/>
          <a:p>
            <a:pPr algn="l">
              <a:lnSpc>
                <a:spcPts val="4773"/>
              </a:lnSpc>
            </a:pPr>
            <a:r>
              <a:rPr lang="en-US" sz="3409">
                <a:solidFill>
                  <a:srgbClr val="2B2B2B"/>
                </a:solidFill>
                <a:latin typeface="Sniglet"/>
                <a:ea typeface="Sniglet"/>
                <a:cs typeface="Sniglet"/>
                <a:sym typeface="Sniglet"/>
              </a:rPr>
              <a:t>Khách hàng: Cá nhân đến quán để mua đồ uống, sử dụng dịch vụ và thực hiện thanh toán.</a:t>
            </a:r>
          </a:p>
        </p:txBody>
      </p:sp>
      <p:sp>
        <p:nvSpPr>
          <p:cNvPr name="Freeform 5" id="5"/>
          <p:cNvSpPr/>
          <p:nvPr/>
        </p:nvSpPr>
        <p:spPr>
          <a:xfrm flipH="false" flipV="false" rot="0">
            <a:off x="12372102" y="-3949265"/>
            <a:ext cx="10480590" cy="10218575"/>
          </a:xfrm>
          <a:custGeom>
            <a:avLst/>
            <a:gdLst/>
            <a:ahLst/>
            <a:cxnLst/>
            <a:rect r="r" b="b" t="t" l="l"/>
            <a:pathLst>
              <a:path h="10218575" w="10480590">
                <a:moveTo>
                  <a:pt x="0" y="0"/>
                </a:moveTo>
                <a:lnTo>
                  <a:pt x="10480590" y="0"/>
                </a:lnTo>
                <a:lnTo>
                  <a:pt x="10480590" y="10218576"/>
                </a:lnTo>
                <a:lnTo>
                  <a:pt x="0" y="10218576"/>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9805538">
            <a:off x="-5849361" y="4585455"/>
            <a:ext cx="10480590" cy="10218575"/>
          </a:xfrm>
          <a:custGeom>
            <a:avLst/>
            <a:gdLst/>
            <a:ahLst/>
            <a:cxnLst/>
            <a:rect r="r" b="b" t="t" l="l"/>
            <a:pathLst>
              <a:path h="10218575" w="10480590">
                <a:moveTo>
                  <a:pt x="0" y="0"/>
                </a:moveTo>
                <a:lnTo>
                  <a:pt x="10480590" y="0"/>
                </a:lnTo>
                <a:lnTo>
                  <a:pt x="10480590" y="10218575"/>
                </a:lnTo>
                <a:lnTo>
                  <a:pt x="0" y="10218575"/>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432187" y="5619373"/>
            <a:ext cx="8834508" cy="7372798"/>
          </a:xfrm>
          <a:custGeom>
            <a:avLst/>
            <a:gdLst/>
            <a:ahLst/>
            <a:cxnLst/>
            <a:rect r="r" b="b" t="t" l="l"/>
            <a:pathLst>
              <a:path h="7372798" w="8834508">
                <a:moveTo>
                  <a:pt x="0" y="0"/>
                </a:moveTo>
                <a:lnTo>
                  <a:pt x="8834508" y="0"/>
                </a:lnTo>
                <a:lnTo>
                  <a:pt x="8834508" y="7372799"/>
                </a:lnTo>
                <a:lnTo>
                  <a:pt x="0" y="7372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678542" y="6450286"/>
            <a:ext cx="14372355" cy="1180228"/>
          </a:xfrm>
          <a:prstGeom prst="rect">
            <a:avLst/>
          </a:prstGeom>
        </p:spPr>
        <p:txBody>
          <a:bodyPr anchor="t" rtlCol="false" tIns="0" lIns="0" bIns="0" rIns="0">
            <a:spAutoFit/>
          </a:bodyPr>
          <a:lstStyle/>
          <a:p>
            <a:pPr algn="l">
              <a:lnSpc>
                <a:spcPts val="4773"/>
              </a:lnSpc>
            </a:pPr>
            <a:r>
              <a:rPr lang="en-US" sz="3409">
                <a:solidFill>
                  <a:srgbClr val="2B2B2B"/>
                </a:solidFill>
                <a:latin typeface="Sniglet"/>
                <a:ea typeface="Sniglet"/>
                <a:cs typeface="Sniglet"/>
                <a:sym typeface="Sniglet"/>
              </a:rPr>
              <a:t>Nhân viên: Người trực tiếp sử dụng phần mềm để nhận đơn, phục vụ khách, xử lý thanh toán và quản lý hóa đơn.</a:t>
            </a:r>
          </a:p>
        </p:txBody>
      </p:sp>
      <p:sp>
        <p:nvSpPr>
          <p:cNvPr name="TextBox 9" id="9"/>
          <p:cNvSpPr txBox="true"/>
          <p:nvPr/>
        </p:nvSpPr>
        <p:spPr>
          <a:xfrm rot="0">
            <a:off x="1678542" y="8125544"/>
            <a:ext cx="14372355" cy="1180228"/>
          </a:xfrm>
          <a:prstGeom prst="rect">
            <a:avLst/>
          </a:prstGeom>
        </p:spPr>
        <p:txBody>
          <a:bodyPr anchor="t" rtlCol="false" tIns="0" lIns="0" bIns="0" rIns="0">
            <a:spAutoFit/>
          </a:bodyPr>
          <a:lstStyle/>
          <a:p>
            <a:pPr algn="l">
              <a:lnSpc>
                <a:spcPts val="4773"/>
              </a:lnSpc>
            </a:pPr>
            <a:r>
              <a:rPr lang="en-US" sz="3409">
                <a:solidFill>
                  <a:srgbClr val="2B2B2B"/>
                </a:solidFill>
                <a:latin typeface="Sniglet"/>
                <a:ea typeface="Sniglet"/>
                <a:cs typeface="Sniglet"/>
                <a:sym typeface="Sniglet"/>
              </a:rPr>
              <a:t>Quản lý: Người giám sát hoạt động của quán, theo dõi tình trạng đơn hàng, quản lý nhân viên và kiểm soát doanh thu.</a:t>
            </a:r>
          </a:p>
        </p:txBody>
      </p:sp>
      <p:sp>
        <p:nvSpPr>
          <p:cNvPr name="TextBox 10" id="10"/>
          <p:cNvSpPr txBox="true"/>
          <p:nvPr/>
        </p:nvSpPr>
        <p:spPr>
          <a:xfrm rot="0">
            <a:off x="1678542" y="2554953"/>
            <a:ext cx="14372355" cy="1780303"/>
          </a:xfrm>
          <a:prstGeom prst="rect">
            <a:avLst/>
          </a:prstGeom>
        </p:spPr>
        <p:txBody>
          <a:bodyPr anchor="t" rtlCol="false" tIns="0" lIns="0" bIns="0" rIns="0">
            <a:spAutoFit/>
          </a:bodyPr>
          <a:lstStyle/>
          <a:p>
            <a:pPr algn="l">
              <a:lnSpc>
                <a:spcPts val="4773"/>
              </a:lnSpc>
            </a:pPr>
            <a:r>
              <a:rPr lang="en-US" sz="3409">
                <a:solidFill>
                  <a:srgbClr val="2B2B2B"/>
                </a:solidFill>
                <a:latin typeface="Sniglet"/>
                <a:ea typeface="Sniglet"/>
                <a:cs typeface="Sniglet"/>
                <a:sym typeface="Sniglet"/>
              </a:rPr>
              <a:t>Admin: Người quản lý hệ thống, chịu trách nhiệm cập nhật và duy trì thông tin về sản phẩm, đơn hàng, khách hàng, nhân viên và doanh thu, đồng thời theo dõi hoạt động của quán.</a:t>
            </a:r>
          </a:p>
        </p:txBody>
      </p:sp>
      <p:sp>
        <p:nvSpPr>
          <p:cNvPr name="Freeform 11" id="11"/>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8D493A"/>
        </a:solidFill>
      </p:bgPr>
    </p:bg>
    <p:spTree>
      <p:nvGrpSpPr>
        <p:cNvPr id="1" name=""/>
        <p:cNvGrpSpPr/>
        <p:nvPr/>
      </p:nvGrpSpPr>
      <p:grpSpPr>
        <a:xfrm>
          <a:off x="0" y="0"/>
          <a:ext cx="0" cy="0"/>
          <a:chOff x="0" y="0"/>
          <a:chExt cx="0" cy="0"/>
        </a:xfrm>
      </p:grpSpPr>
      <p:sp>
        <p:nvSpPr>
          <p:cNvPr name="Freeform 2" id="2"/>
          <p:cNvSpPr/>
          <p:nvPr/>
        </p:nvSpPr>
        <p:spPr>
          <a:xfrm flipH="false" flipV="false" rot="0">
            <a:off x="-3048603" y="-3614978"/>
            <a:ext cx="9958190" cy="10256563"/>
          </a:xfrm>
          <a:custGeom>
            <a:avLst/>
            <a:gdLst/>
            <a:ahLst/>
            <a:cxnLst/>
            <a:rect r="r" b="b" t="t" l="l"/>
            <a:pathLst>
              <a:path h="10256563" w="9958190">
                <a:moveTo>
                  <a:pt x="0" y="0"/>
                </a:moveTo>
                <a:lnTo>
                  <a:pt x="9958190" y="0"/>
                </a:lnTo>
                <a:lnTo>
                  <a:pt x="9958190" y="10256563"/>
                </a:lnTo>
                <a:lnTo>
                  <a:pt x="0" y="10256563"/>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9370347" y="-6146324"/>
            <a:ext cx="13925367" cy="13577233"/>
          </a:xfrm>
          <a:custGeom>
            <a:avLst/>
            <a:gdLst/>
            <a:ahLst/>
            <a:cxnLst/>
            <a:rect r="r" b="b" t="t" l="l"/>
            <a:pathLst>
              <a:path h="13577233" w="13925367">
                <a:moveTo>
                  <a:pt x="0" y="0"/>
                </a:moveTo>
                <a:lnTo>
                  <a:pt x="13925368" y="0"/>
                </a:lnTo>
                <a:lnTo>
                  <a:pt x="13925368" y="13577233"/>
                </a:lnTo>
                <a:lnTo>
                  <a:pt x="0" y="13577233"/>
                </a:lnTo>
                <a:lnTo>
                  <a:pt x="0" y="0"/>
                </a:lnTo>
                <a:close/>
              </a:path>
            </a:pathLst>
          </a:custGeom>
          <a:blipFill>
            <a:blip r:embed="rId4">
              <a:alphaModFix amt="68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22656">
            <a:off x="17429845" y="-1711529"/>
            <a:ext cx="6496233" cy="5480458"/>
          </a:xfrm>
          <a:custGeom>
            <a:avLst/>
            <a:gdLst/>
            <a:ahLst/>
            <a:cxnLst/>
            <a:rect r="r" b="b" t="t" l="l"/>
            <a:pathLst>
              <a:path h="5480458" w="6496233">
                <a:moveTo>
                  <a:pt x="0" y="0"/>
                </a:moveTo>
                <a:lnTo>
                  <a:pt x="6496233" y="0"/>
                </a:lnTo>
                <a:lnTo>
                  <a:pt x="6496233" y="5480458"/>
                </a:lnTo>
                <a:lnTo>
                  <a:pt x="0" y="54804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91046">
            <a:off x="-1982076" y="-519402"/>
            <a:ext cx="3186692" cy="2323388"/>
          </a:xfrm>
          <a:custGeom>
            <a:avLst/>
            <a:gdLst/>
            <a:ahLst/>
            <a:cxnLst/>
            <a:rect r="r" b="b" t="t" l="l"/>
            <a:pathLst>
              <a:path h="2323388" w="3186692">
                <a:moveTo>
                  <a:pt x="0" y="0"/>
                </a:moveTo>
                <a:lnTo>
                  <a:pt x="3186692" y="0"/>
                </a:lnTo>
                <a:lnTo>
                  <a:pt x="3186692" y="2323388"/>
                </a:lnTo>
                <a:lnTo>
                  <a:pt x="0" y="23233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377085">
            <a:off x="16546474" y="7200900"/>
            <a:ext cx="3920282" cy="4114800"/>
          </a:xfrm>
          <a:custGeom>
            <a:avLst/>
            <a:gdLst/>
            <a:ahLst/>
            <a:cxnLst/>
            <a:rect r="r" b="b" t="t" l="l"/>
            <a:pathLst>
              <a:path h="4114800" w="3920282">
                <a:moveTo>
                  <a:pt x="0" y="0"/>
                </a:moveTo>
                <a:lnTo>
                  <a:pt x="3920282" y="0"/>
                </a:lnTo>
                <a:lnTo>
                  <a:pt x="3920282"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259293" y="3056854"/>
            <a:ext cx="17683199" cy="5658624"/>
          </a:xfrm>
          <a:custGeom>
            <a:avLst/>
            <a:gdLst/>
            <a:ahLst/>
            <a:cxnLst/>
            <a:rect r="r" b="b" t="t" l="l"/>
            <a:pathLst>
              <a:path h="5658624" w="17683199">
                <a:moveTo>
                  <a:pt x="0" y="0"/>
                </a:moveTo>
                <a:lnTo>
                  <a:pt x="17683199" y="0"/>
                </a:lnTo>
                <a:lnTo>
                  <a:pt x="17683199" y="5658624"/>
                </a:lnTo>
                <a:lnTo>
                  <a:pt x="0" y="5658624"/>
                </a:lnTo>
                <a:lnTo>
                  <a:pt x="0" y="0"/>
                </a:lnTo>
                <a:close/>
              </a:path>
            </a:pathLst>
          </a:custGeom>
          <a:blipFill>
            <a:blip r:embed="rId12"/>
            <a:stretch>
              <a:fillRect l="0" t="0" r="0" b="0"/>
            </a:stretch>
          </a:blipFill>
        </p:spPr>
      </p:sp>
      <p:sp>
        <p:nvSpPr>
          <p:cNvPr name="TextBox 8" id="8"/>
          <p:cNvSpPr txBox="true"/>
          <p:nvPr/>
        </p:nvSpPr>
        <p:spPr>
          <a:xfrm rot="0">
            <a:off x="1930492" y="586706"/>
            <a:ext cx="14052037" cy="1390627"/>
          </a:xfrm>
          <a:prstGeom prst="rect">
            <a:avLst/>
          </a:prstGeom>
        </p:spPr>
        <p:txBody>
          <a:bodyPr anchor="t" rtlCol="false" tIns="0" lIns="0" bIns="0" rIns="0">
            <a:spAutoFit/>
          </a:bodyPr>
          <a:lstStyle/>
          <a:p>
            <a:pPr algn="l" marL="2218826" indent="-1109413" lvl="1">
              <a:lnSpc>
                <a:spcPts val="9557"/>
              </a:lnSpc>
              <a:buAutoNum type="arabicPeriod" startAt="1"/>
            </a:pPr>
            <a:r>
              <a:rPr lang="en-US" sz="10277">
                <a:solidFill>
                  <a:srgbClr val="F8F4E1"/>
                </a:solidFill>
                <a:latin typeface="Adumu Regular"/>
                <a:ea typeface="Adumu Regular"/>
                <a:cs typeface="Adumu Regular"/>
                <a:sym typeface="Adumu Regular"/>
              </a:rPr>
              <a:t>PRODUCT BACKLOG</a:t>
            </a:r>
          </a:p>
        </p:txBody>
      </p:sp>
      <p:sp>
        <p:nvSpPr>
          <p:cNvPr name="Freeform 9" id="9"/>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1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4E1"/>
        </a:solidFill>
      </p:bgPr>
    </p:bg>
    <p:spTree>
      <p:nvGrpSpPr>
        <p:cNvPr id="1" name=""/>
        <p:cNvGrpSpPr/>
        <p:nvPr/>
      </p:nvGrpSpPr>
      <p:grpSpPr>
        <a:xfrm>
          <a:off x="0" y="0"/>
          <a:ext cx="0" cy="0"/>
          <a:chOff x="0" y="0"/>
          <a:chExt cx="0" cy="0"/>
        </a:xfrm>
      </p:grpSpPr>
      <p:sp>
        <p:nvSpPr>
          <p:cNvPr name="Freeform 2" id="2"/>
          <p:cNvSpPr/>
          <p:nvPr/>
        </p:nvSpPr>
        <p:spPr>
          <a:xfrm flipH="false" flipV="false" rot="0">
            <a:off x="9857118" y="-4517164"/>
            <a:ext cx="10480590" cy="10218575"/>
          </a:xfrm>
          <a:custGeom>
            <a:avLst/>
            <a:gdLst/>
            <a:ahLst/>
            <a:cxnLst/>
            <a:rect r="r" b="b" t="t" l="l"/>
            <a:pathLst>
              <a:path h="10218575" w="10480590">
                <a:moveTo>
                  <a:pt x="0" y="0"/>
                </a:moveTo>
                <a:lnTo>
                  <a:pt x="10480590" y="0"/>
                </a:lnTo>
                <a:lnTo>
                  <a:pt x="10480590" y="10218575"/>
                </a:lnTo>
                <a:lnTo>
                  <a:pt x="0" y="10218575"/>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43471" y="-1384007"/>
            <a:ext cx="8834508" cy="7372798"/>
          </a:xfrm>
          <a:custGeom>
            <a:avLst/>
            <a:gdLst/>
            <a:ahLst/>
            <a:cxnLst/>
            <a:rect r="r" b="b" t="t" l="l"/>
            <a:pathLst>
              <a:path h="7372798" w="8834508">
                <a:moveTo>
                  <a:pt x="0" y="0"/>
                </a:moveTo>
                <a:lnTo>
                  <a:pt x="8834508" y="0"/>
                </a:lnTo>
                <a:lnTo>
                  <a:pt x="8834508" y="7372798"/>
                </a:lnTo>
                <a:lnTo>
                  <a:pt x="0" y="73727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10103" y="4021218"/>
            <a:ext cx="16325233" cy="5428140"/>
          </a:xfrm>
          <a:custGeom>
            <a:avLst/>
            <a:gdLst/>
            <a:ahLst/>
            <a:cxnLst/>
            <a:rect r="r" b="b" t="t" l="l"/>
            <a:pathLst>
              <a:path h="5428140" w="16325233">
                <a:moveTo>
                  <a:pt x="0" y="0"/>
                </a:moveTo>
                <a:lnTo>
                  <a:pt x="16325233" y="0"/>
                </a:lnTo>
                <a:lnTo>
                  <a:pt x="16325233" y="5428140"/>
                </a:lnTo>
                <a:lnTo>
                  <a:pt x="0" y="5428140"/>
                </a:lnTo>
                <a:lnTo>
                  <a:pt x="0" y="0"/>
                </a:lnTo>
                <a:close/>
              </a:path>
            </a:pathLst>
          </a:custGeom>
          <a:blipFill>
            <a:blip r:embed="rId6"/>
            <a:stretch>
              <a:fillRect l="0" t="0" r="0" b="0"/>
            </a:stretch>
          </a:blipFill>
        </p:spPr>
      </p:sp>
      <p:sp>
        <p:nvSpPr>
          <p:cNvPr name="TextBox 5" id="5"/>
          <p:cNvSpPr txBox="true"/>
          <p:nvPr/>
        </p:nvSpPr>
        <p:spPr>
          <a:xfrm rot="0">
            <a:off x="395060" y="923925"/>
            <a:ext cx="4132421" cy="896620"/>
          </a:xfrm>
          <a:prstGeom prst="rect">
            <a:avLst/>
          </a:prstGeom>
        </p:spPr>
        <p:txBody>
          <a:bodyPr anchor="t" rtlCol="false" tIns="0" lIns="0" bIns="0" rIns="0">
            <a:spAutoFit/>
          </a:bodyPr>
          <a:lstStyle/>
          <a:p>
            <a:pPr algn="ctr" marL="0" indent="0" lvl="0">
              <a:lnSpc>
                <a:spcPts val="7279"/>
              </a:lnSpc>
              <a:spcBef>
                <a:spcPct val="0"/>
              </a:spcBef>
            </a:pPr>
            <a:r>
              <a:rPr lang="en-US" sz="5199">
                <a:solidFill>
                  <a:srgbClr val="000000"/>
                </a:solidFill>
                <a:latin typeface="DejaVu Serif"/>
                <a:ea typeface="DejaVu Serif"/>
                <a:cs typeface="DejaVu Serif"/>
                <a:sym typeface="DejaVu Serif"/>
              </a:rPr>
              <a:t>2.User story</a:t>
            </a:r>
          </a:p>
        </p:txBody>
      </p:sp>
      <p:sp>
        <p:nvSpPr>
          <p:cNvPr name="TextBox 6" id="6"/>
          <p:cNvSpPr txBox="true"/>
          <p:nvPr/>
        </p:nvSpPr>
        <p:spPr>
          <a:xfrm rot="0">
            <a:off x="984463" y="2353859"/>
            <a:ext cx="9859008" cy="1247098"/>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Times New Roman"/>
                <a:ea typeface="Times New Roman"/>
                <a:cs typeface="Times New Roman"/>
                <a:sym typeface="Times New Roman"/>
              </a:rPr>
              <a:t>User Story là một tài liệu sơ giản về yêu cầu sản </a:t>
            </a:r>
          </a:p>
          <a:p>
            <a:pPr algn="l">
              <a:lnSpc>
                <a:spcPts val="4759"/>
              </a:lnSpc>
            </a:pPr>
            <a:r>
              <a:rPr lang="en-US" sz="3399">
                <a:solidFill>
                  <a:srgbClr val="000000"/>
                </a:solidFill>
                <a:latin typeface="Times New Roman"/>
                <a:ea typeface="Times New Roman"/>
                <a:cs typeface="Times New Roman"/>
                <a:sym typeface="Times New Roman"/>
              </a:rPr>
              <a:t>       phẩm với góc nhìn của người sử dụng</a:t>
            </a:r>
          </a:p>
        </p:txBody>
      </p:sp>
      <p:sp>
        <p:nvSpPr>
          <p:cNvPr name="Freeform 7" id="7"/>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4E1"/>
        </a:solidFill>
      </p:bgPr>
    </p:bg>
    <p:spTree>
      <p:nvGrpSpPr>
        <p:cNvPr id="1" name=""/>
        <p:cNvGrpSpPr/>
        <p:nvPr/>
      </p:nvGrpSpPr>
      <p:grpSpPr>
        <a:xfrm>
          <a:off x="0" y="0"/>
          <a:ext cx="0" cy="0"/>
          <a:chOff x="0" y="0"/>
          <a:chExt cx="0" cy="0"/>
        </a:xfrm>
      </p:grpSpPr>
      <p:sp>
        <p:nvSpPr>
          <p:cNvPr name="Freeform 2" id="2"/>
          <p:cNvSpPr/>
          <p:nvPr/>
        </p:nvSpPr>
        <p:spPr>
          <a:xfrm flipH="false" flipV="false" rot="0">
            <a:off x="-2279707" y="-4080588"/>
            <a:ext cx="10480590" cy="10218575"/>
          </a:xfrm>
          <a:custGeom>
            <a:avLst/>
            <a:gdLst/>
            <a:ahLst/>
            <a:cxnLst/>
            <a:rect r="r" b="b" t="t" l="l"/>
            <a:pathLst>
              <a:path h="10218575" w="10480590">
                <a:moveTo>
                  <a:pt x="0" y="0"/>
                </a:moveTo>
                <a:lnTo>
                  <a:pt x="10480590" y="0"/>
                </a:lnTo>
                <a:lnTo>
                  <a:pt x="10480590" y="10218576"/>
                </a:lnTo>
                <a:lnTo>
                  <a:pt x="0" y="10218576"/>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72401" y="4040074"/>
            <a:ext cx="6815060" cy="7153212"/>
          </a:xfrm>
          <a:custGeom>
            <a:avLst/>
            <a:gdLst/>
            <a:ahLst/>
            <a:cxnLst/>
            <a:rect r="r" b="b" t="t" l="l"/>
            <a:pathLst>
              <a:path h="7153212" w="6815060">
                <a:moveTo>
                  <a:pt x="6815061" y="0"/>
                </a:moveTo>
                <a:lnTo>
                  <a:pt x="0" y="0"/>
                </a:lnTo>
                <a:lnTo>
                  <a:pt x="0" y="7153212"/>
                </a:lnTo>
                <a:lnTo>
                  <a:pt x="6815061" y="7153212"/>
                </a:lnTo>
                <a:lnTo>
                  <a:pt x="681506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6100647" y="-1234811"/>
            <a:ext cx="8834508" cy="7372798"/>
          </a:xfrm>
          <a:custGeom>
            <a:avLst/>
            <a:gdLst/>
            <a:ahLst/>
            <a:cxnLst/>
            <a:rect r="r" b="b" t="t" l="l"/>
            <a:pathLst>
              <a:path h="7372798" w="8834508">
                <a:moveTo>
                  <a:pt x="8834508" y="0"/>
                </a:moveTo>
                <a:lnTo>
                  <a:pt x="0" y="0"/>
                </a:lnTo>
                <a:lnTo>
                  <a:pt x="0" y="7372799"/>
                </a:lnTo>
                <a:lnTo>
                  <a:pt x="8834508" y="7372799"/>
                </a:lnTo>
                <a:lnTo>
                  <a:pt x="883450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462289">
            <a:off x="14115880" y="-360591"/>
            <a:ext cx="3186692" cy="2323388"/>
          </a:xfrm>
          <a:custGeom>
            <a:avLst/>
            <a:gdLst/>
            <a:ahLst/>
            <a:cxnLst/>
            <a:rect r="r" b="b" t="t" l="l"/>
            <a:pathLst>
              <a:path h="2323388" w="3186692">
                <a:moveTo>
                  <a:pt x="0" y="0"/>
                </a:moveTo>
                <a:lnTo>
                  <a:pt x="3186692" y="0"/>
                </a:lnTo>
                <a:lnTo>
                  <a:pt x="3186692" y="2323388"/>
                </a:lnTo>
                <a:lnTo>
                  <a:pt x="0" y="23233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158992">
            <a:off x="17062189" y="1696812"/>
            <a:ext cx="2147177" cy="4114800"/>
          </a:xfrm>
          <a:custGeom>
            <a:avLst/>
            <a:gdLst/>
            <a:ahLst/>
            <a:cxnLst/>
            <a:rect r="r" b="b" t="t" l="l"/>
            <a:pathLst>
              <a:path h="4114800" w="2147177">
                <a:moveTo>
                  <a:pt x="0" y="0"/>
                </a:moveTo>
                <a:lnTo>
                  <a:pt x="2147178" y="0"/>
                </a:lnTo>
                <a:lnTo>
                  <a:pt x="214717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551411" y="1533142"/>
            <a:ext cx="11892524" cy="8651811"/>
          </a:xfrm>
          <a:custGeom>
            <a:avLst/>
            <a:gdLst/>
            <a:ahLst/>
            <a:cxnLst/>
            <a:rect r="r" b="b" t="t" l="l"/>
            <a:pathLst>
              <a:path h="8651811" w="11892524">
                <a:moveTo>
                  <a:pt x="0" y="0"/>
                </a:moveTo>
                <a:lnTo>
                  <a:pt x="11892524" y="0"/>
                </a:lnTo>
                <a:lnTo>
                  <a:pt x="11892524" y="8651811"/>
                </a:lnTo>
                <a:lnTo>
                  <a:pt x="0" y="8651811"/>
                </a:lnTo>
                <a:lnTo>
                  <a:pt x="0" y="0"/>
                </a:lnTo>
                <a:close/>
              </a:path>
            </a:pathLst>
          </a:custGeom>
          <a:blipFill>
            <a:blip r:embed="rId12"/>
            <a:stretch>
              <a:fillRect l="0" t="0" r="0" b="0"/>
            </a:stretch>
          </a:blipFill>
        </p:spPr>
      </p:sp>
      <p:sp>
        <p:nvSpPr>
          <p:cNvPr name="TextBox 8" id="8"/>
          <p:cNvSpPr txBox="true"/>
          <p:nvPr/>
        </p:nvSpPr>
        <p:spPr>
          <a:xfrm rot="0">
            <a:off x="1134076" y="1428367"/>
            <a:ext cx="4122012" cy="896615"/>
          </a:xfrm>
          <a:prstGeom prst="rect">
            <a:avLst/>
          </a:prstGeom>
        </p:spPr>
        <p:txBody>
          <a:bodyPr anchor="t" rtlCol="false" tIns="0" lIns="0" bIns="0" rIns="0">
            <a:spAutoFit/>
          </a:bodyPr>
          <a:lstStyle/>
          <a:p>
            <a:pPr algn="ctr" marL="0" indent="0" lvl="0">
              <a:lnSpc>
                <a:spcPts val="7279"/>
              </a:lnSpc>
              <a:spcBef>
                <a:spcPct val="0"/>
              </a:spcBef>
            </a:pPr>
            <a:r>
              <a:rPr lang="en-US" b="true" sz="5199">
                <a:solidFill>
                  <a:srgbClr val="000000"/>
                </a:solidFill>
                <a:latin typeface="DejaVu Serif Bold"/>
                <a:ea typeface="DejaVu Serif Bold"/>
                <a:cs typeface="DejaVu Serif Bold"/>
                <a:sym typeface="DejaVu Serif Bold"/>
              </a:rPr>
              <a:t>Story point</a:t>
            </a:r>
          </a:p>
        </p:txBody>
      </p:sp>
      <p:sp>
        <p:nvSpPr>
          <p:cNvPr name="Freeform 9" id="9"/>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1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true" flipV="false" rot="-1856647">
            <a:off x="15510581" y="479121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2007965">
            <a:off x="4405395" y="8229600"/>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2537681">
            <a:off x="9697466" y="-1684473"/>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2700000">
            <a:off x="-1942938" y="1582374"/>
            <a:ext cx="4220308" cy="4114800"/>
          </a:xfrm>
          <a:custGeom>
            <a:avLst/>
            <a:gdLst/>
            <a:ahLst/>
            <a:cxnLst/>
            <a:rect r="r" b="b" t="t" l="l"/>
            <a:pathLst>
              <a:path h="4114800" w="4220308">
                <a:moveTo>
                  <a:pt x="4220308" y="0"/>
                </a:moveTo>
                <a:lnTo>
                  <a:pt x="0" y="0"/>
                </a:lnTo>
                <a:lnTo>
                  <a:pt x="0" y="4114800"/>
                </a:lnTo>
                <a:lnTo>
                  <a:pt x="4220308" y="4114800"/>
                </a:lnTo>
                <a:lnTo>
                  <a:pt x="42203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8700" y="1028700"/>
            <a:ext cx="581907" cy="440133"/>
          </a:xfrm>
          <a:custGeom>
            <a:avLst/>
            <a:gdLst/>
            <a:ahLst/>
            <a:cxnLst/>
            <a:rect r="r" b="b" t="t" l="l"/>
            <a:pathLst>
              <a:path h="440133" w="581907">
                <a:moveTo>
                  <a:pt x="0" y="0"/>
                </a:moveTo>
                <a:lnTo>
                  <a:pt x="581907" y="0"/>
                </a:lnTo>
                <a:lnTo>
                  <a:pt x="581907" y="440133"/>
                </a:lnTo>
                <a:lnTo>
                  <a:pt x="0" y="4401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992471">
            <a:off x="1319654" y="8936558"/>
            <a:ext cx="1406028" cy="2239051"/>
          </a:xfrm>
          <a:custGeom>
            <a:avLst/>
            <a:gdLst/>
            <a:ahLst/>
            <a:cxnLst/>
            <a:rect r="r" b="b" t="t" l="l"/>
            <a:pathLst>
              <a:path h="2239051" w="1406028">
                <a:moveTo>
                  <a:pt x="0" y="0"/>
                </a:moveTo>
                <a:lnTo>
                  <a:pt x="1406027" y="0"/>
                </a:lnTo>
                <a:lnTo>
                  <a:pt x="1406027" y="2239051"/>
                </a:lnTo>
                <a:lnTo>
                  <a:pt x="0" y="2239051"/>
                </a:lnTo>
                <a:lnTo>
                  <a:pt x="0" y="0"/>
                </a:lnTo>
                <a:close/>
              </a:path>
            </a:pathLst>
          </a:custGeom>
          <a:blipFill>
            <a:blip r:embed="rId7"/>
            <a:stretch>
              <a:fillRect l="0" t="0" r="0" b="0"/>
            </a:stretch>
          </a:blipFill>
        </p:spPr>
      </p:sp>
      <p:sp>
        <p:nvSpPr>
          <p:cNvPr name="Freeform 9" id="9"/>
          <p:cNvSpPr/>
          <p:nvPr/>
        </p:nvSpPr>
        <p:spPr>
          <a:xfrm flipH="false" flipV="false" rot="-7797717">
            <a:off x="18047001" y="502964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7"/>
            <a:stretch>
              <a:fillRect l="0" t="0" r="0" b="0"/>
            </a:stretch>
          </a:blipFill>
        </p:spPr>
      </p:sp>
      <p:sp>
        <p:nvSpPr>
          <p:cNvPr name="Freeform 10" id="10"/>
          <p:cNvSpPr/>
          <p:nvPr/>
        </p:nvSpPr>
        <p:spPr>
          <a:xfrm flipH="false" flipV="false" rot="-7797717">
            <a:off x="6849610" y="-358099"/>
            <a:ext cx="1406028" cy="2239051"/>
          </a:xfrm>
          <a:custGeom>
            <a:avLst/>
            <a:gdLst/>
            <a:ahLst/>
            <a:cxnLst/>
            <a:rect r="r" b="b" t="t" l="l"/>
            <a:pathLst>
              <a:path h="2239051" w="1406028">
                <a:moveTo>
                  <a:pt x="0" y="0"/>
                </a:moveTo>
                <a:lnTo>
                  <a:pt x="1406027" y="0"/>
                </a:lnTo>
                <a:lnTo>
                  <a:pt x="1406027" y="2239050"/>
                </a:lnTo>
                <a:lnTo>
                  <a:pt x="0" y="2239050"/>
                </a:lnTo>
                <a:lnTo>
                  <a:pt x="0" y="0"/>
                </a:lnTo>
                <a:close/>
              </a:path>
            </a:pathLst>
          </a:custGeom>
          <a:blipFill>
            <a:blip r:embed="rId7"/>
            <a:stretch>
              <a:fillRect l="0" t="0" r="0" b="0"/>
            </a:stretch>
          </a:blipFill>
        </p:spPr>
      </p:sp>
      <p:sp>
        <p:nvSpPr>
          <p:cNvPr name="Freeform 11" id="11"/>
          <p:cNvSpPr/>
          <p:nvPr/>
        </p:nvSpPr>
        <p:spPr>
          <a:xfrm flipH="false" flipV="false" rot="0">
            <a:off x="439584" y="2974066"/>
            <a:ext cx="17408833" cy="6724162"/>
          </a:xfrm>
          <a:custGeom>
            <a:avLst/>
            <a:gdLst/>
            <a:ahLst/>
            <a:cxnLst/>
            <a:rect r="r" b="b" t="t" l="l"/>
            <a:pathLst>
              <a:path h="6724162" w="17408833">
                <a:moveTo>
                  <a:pt x="0" y="0"/>
                </a:moveTo>
                <a:lnTo>
                  <a:pt x="17408832" y="0"/>
                </a:lnTo>
                <a:lnTo>
                  <a:pt x="17408832" y="6724162"/>
                </a:lnTo>
                <a:lnTo>
                  <a:pt x="0" y="6724162"/>
                </a:lnTo>
                <a:lnTo>
                  <a:pt x="0" y="0"/>
                </a:lnTo>
                <a:close/>
              </a:path>
            </a:pathLst>
          </a:custGeom>
          <a:blipFill>
            <a:blip r:embed="rId8"/>
            <a:stretch>
              <a:fillRect l="0" t="0" r="0" b="0"/>
            </a:stretch>
          </a:blipFill>
        </p:spPr>
      </p:sp>
      <p:sp>
        <p:nvSpPr>
          <p:cNvPr name="TextBox 12" id="12"/>
          <p:cNvSpPr txBox="true"/>
          <p:nvPr/>
        </p:nvSpPr>
        <p:spPr>
          <a:xfrm rot="0">
            <a:off x="12465878" y="990600"/>
            <a:ext cx="1118699" cy="306705"/>
          </a:xfrm>
          <a:prstGeom prst="rect">
            <a:avLst/>
          </a:prstGeom>
        </p:spPr>
        <p:txBody>
          <a:bodyPr anchor="t" rtlCol="false" tIns="0" lIns="0" bIns="0" rIns="0">
            <a:spAutoFit/>
          </a:bodyPr>
          <a:lstStyle/>
          <a:p>
            <a:pPr algn="ctr">
              <a:lnSpc>
                <a:spcPts val="2520"/>
              </a:lnSpc>
              <a:spcBef>
                <a:spcPct val="0"/>
              </a:spcBef>
            </a:pPr>
            <a:r>
              <a:rPr lang="en-US" b="true" sz="1800">
                <a:solidFill>
                  <a:srgbClr val="A4542E"/>
                </a:solidFill>
                <a:latin typeface="Garet Bold"/>
                <a:ea typeface="Garet Bold"/>
                <a:cs typeface="Garet Bold"/>
                <a:sym typeface="Garet Bold"/>
              </a:rPr>
              <a:t>HOME</a:t>
            </a:r>
          </a:p>
        </p:txBody>
      </p:sp>
      <p:sp>
        <p:nvSpPr>
          <p:cNvPr name="TextBox 13" id="13"/>
          <p:cNvSpPr txBox="true"/>
          <p:nvPr/>
        </p:nvSpPr>
        <p:spPr>
          <a:xfrm rot="0">
            <a:off x="14193653" y="990600"/>
            <a:ext cx="1118699" cy="306705"/>
          </a:xfrm>
          <a:prstGeom prst="rect">
            <a:avLst/>
          </a:prstGeom>
        </p:spPr>
        <p:txBody>
          <a:bodyPr anchor="t" rtlCol="false" tIns="0" lIns="0" bIns="0" rIns="0">
            <a:spAutoFit/>
          </a:bodyPr>
          <a:lstStyle/>
          <a:p>
            <a:pPr algn="ctr">
              <a:lnSpc>
                <a:spcPts val="2520"/>
              </a:lnSpc>
              <a:spcBef>
                <a:spcPct val="0"/>
              </a:spcBef>
            </a:pPr>
            <a:r>
              <a:rPr lang="en-US" sz="1800">
                <a:solidFill>
                  <a:srgbClr val="A4542E"/>
                </a:solidFill>
                <a:latin typeface="Garet"/>
                <a:ea typeface="Garet"/>
                <a:cs typeface="Garet"/>
                <a:sym typeface="Garet"/>
              </a:rPr>
              <a:t>ABOUT</a:t>
            </a:r>
          </a:p>
        </p:txBody>
      </p:sp>
      <p:sp>
        <p:nvSpPr>
          <p:cNvPr name="TextBox 14" id="14"/>
          <p:cNvSpPr txBox="true"/>
          <p:nvPr/>
        </p:nvSpPr>
        <p:spPr>
          <a:xfrm rot="0">
            <a:off x="15921951" y="990600"/>
            <a:ext cx="1337349" cy="306705"/>
          </a:xfrm>
          <a:prstGeom prst="rect">
            <a:avLst/>
          </a:prstGeom>
        </p:spPr>
        <p:txBody>
          <a:bodyPr anchor="t" rtlCol="false" tIns="0" lIns="0" bIns="0" rIns="0">
            <a:spAutoFit/>
          </a:bodyPr>
          <a:lstStyle/>
          <a:p>
            <a:pPr algn="ctr">
              <a:lnSpc>
                <a:spcPts val="2520"/>
              </a:lnSpc>
              <a:spcBef>
                <a:spcPct val="0"/>
              </a:spcBef>
            </a:pPr>
            <a:r>
              <a:rPr lang="en-US" sz="1800">
                <a:solidFill>
                  <a:srgbClr val="A4542E"/>
                </a:solidFill>
                <a:latin typeface="Garet"/>
                <a:ea typeface="Garet"/>
                <a:cs typeface="Garet"/>
                <a:sym typeface="Garet"/>
              </a:rPr>
              <a:t>SERVICES</a:t>
            </a:r>
          </a:p>
        </p:txBody>
      </p:sp>
      <p:sp>
        <p:nvSpPr>
          <p:cNvPr name="TextBox 15" id="15"/>
          <p:cNvSpPr txBox="true"/>
          <p:nvPr/>
        </p:nvSpPr>
        <p:spPr>
          <a:xfrm rot="0">
            <a:off x="3114122" y="1570685"/>
            <a:ext cx="5054204" cy="811532"/>
          </a:xfrm>
          <a:prstGeom prst="rect">
            <a:avLst/>
          </a:prstGeom>
        </p:spPr>
        <p:txBody>
          <a:bodyPr anchor="t" rtlCol="false" tIns="0" lIns="0" bIns="0" rIns="0">
            <a:spAutoFit/>
          </a:bodyPr>
          <a:lstStyle/>
          <a:p>
            <a:pPr algn="ctr">
              <a:lnSpc>
                <a:spcPts val="6719"/>
              </a:lnSpc>
              <a:spcBef>
                <a:spcPct val="0"/>
              </a:spcBef>
            </a:pPr>
            <a:r>
              <a:rPr lang="en-US" sz="4799">
                <a:solidFill>
                  <a:srgbClr val="A4542E"/>
                </a:solidFill>
                <a:latin typeface="Garet"/>
                <a:ea typeface="Garet"/>
                <a:cs typeface="Garet"/>
                <a:sym typeface="Garet"/>
              </a:rPr>
              <a:t>4. USE CASE</a:t>
            </a:r>
          </a:p>
        </p:txBody>
      </p:sp>
      <p:sp>
        <p:nvSpPr>
          <p:cNvPr name="TextBox 16" id="16"/>
          <p:cNvSpPr txBox="true"/>
          <p:nvPr/>
        </p:nvSpPr>
        <p:spPr>
          <a:xfrm rot="0">
            <a:off x="1676227" y="1076364"/>
            <a:ext cx="1944466" cy="306705"/>
          </a:xfrm>
          <a:prstGeom prst="rect">
            <a:avLst/>
          </a:prstGeom>
        </p:spPr>
        <p:txBody>
          <a:bodyPr anchor="t" rtlCol="false" tIns="0" lIns="0" bIns="0" rIns="0">
            <a:spAutoFit/>
          </a:bodyPr>
          <a:lstStyle/>
          <a:p>
            <a:pPr algn="l">
              <a:lnSpc>
                <a:spcPts val="2520"/>
              </a:lnSpc>
              <a:spcBef>
                <a:spcPct val="0"/>
              </a:spcBef>
            </a:pPr>
            <a:r>
              <a:rPr lang="en-US" sz="1800">
                <a:solidFill>
                  <a:srgbClr val="A4542E"/>
                </a:solidFill>
                <a:latin typeface="Garet"/>
                <a:ea typeface="Garet"/>
                <a:cs typeface="Garet"/>
                <a:sym typeface="Garet"/>
              </a:rPr>
              <a:t>Fradel Coffee</a:t>
            </a:r>
          </a:p>
        </p:txBody>
      </p:sp>
      <p:sp>
        <p:nvSpPr>
          <p:cNvPr name="Freeform 17" id="17"/>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9"/>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4E1"/>
        </a:solidFill>
      </p:bgPr>
    </p:bg>
    <p:spTree>
      <p:nvGrpSpPr>
        <p:cNvPr id="1" name=""/>
        <p:cNvGrpSpPr/>
        <p:nvPr/>
      </p:nvGrpSpPr>
      <p:grpSpPr>
        <a:xfrm>
          <a:off x="0" y="0"/>
          <a:ext cx="0" cy="0"/>
          <a:chOff x="0" y="0"/>
          <a:chExt cx="0" cy="0"/>
        </a:xfrm>
      </p:grpSpPr>
      <p:sp>
        <p:nvSpPr>
          <p:cNvPr name="Freeform 2" id="2"/>
          <p:cNvSpPr/>
          <p:nvPr/>
        </p:nvSpPr>
        <p:spPr>
          <a:xfrm flipH="false" flipV="false" rot="0">
            <a:off x="12372102" y="-3949265"/>
            <a:ext cx="10480590" cy="10218575"/>
          </a:xfrm>
          <a:custGeom>
            <a:avLst/>
            <a:gdLst/>
            <a:ahLst/>
            <a:cxnLst/>
            <a:rect r="r" b="b" t="t" l="l"/>
            <a:pathLst>
              <a:path h="10218575" w="10480590">
                <a:moveTo>
                  <a:pt x="0" y="0"/>
                </a:moveTo>
                <a:lnTo>
                  <a:pt x="10480590" y="0"/>
                </a:lnTo>
                <a:lnTo>
                  <a:pt x="10480590" y="10218576"/>
                </a:lnTo>
                <a:lnTo>
                  <a:pt x="0" y="10218576"/>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805538">
            <a:off x="-5849361" y="4585455"/>
            <a:ext cx="10480590" cy="10218575"/>
          </a:xfrm>
          <a:custGeom>
            <a:avLst/>
            <a:gdLst/>
            <a:ahLst/>
            <a:cxnLst/>
            <a:rect r="r" b="b" t="t" l="l"/>
            <a:pathLst>
              <a:path h="10218575" w="10480590">
                <a:moveTo>
                  <a:pt x="0" y="0"/>
                </a:moveTo>
                <a:lnTo>
                  <a:pt x="10480590" y="0"/>
                </a:lnTo>
                <a:lnTo>
                  <a:pt x="10480590" y="10218575"/>
                </a:lnTo>
                <a:lnTo>
                  <a:pt x="0" y="10218575"/>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432187" y="5619373"/>
            <a:ext cx="8834508" cy="7372798"/>
          </a:xfrm>
          <a:custGeom>
            <a:avLst/>
            <a:gdLst/>
            <a:ahLst/>
            <a:cxnLst/>
            <a:rect r="r" b="b" t="t" l="l"/>
            <a:pathLst>
              <a:path h="7372798" w="8834508">
                <a:moveTo>
                  <a:pt x="0" y="0"/>
                </a:moveTo>
                <a:lnTo>
                  <a:pt x="8834508" y="0"/>
                </a:lnTo>
                <a:lnTo>
                  <a:pt x="8834508" y="7372799"/>
                </a:lnTo>
                <a:lnTo>
                  <a:pt x="0" y="73727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26971">
            <a:off x="-935470" y="557306"/>
            <a:ext cx="4972921" cy="3625711"/>
          </a:xfrm>
          <a:custGeom>
            <a:avLst/>
            <a:gdLst/>
            <a:ahLst/>
            <a:cxnLst/>
            <a:rect r="r" b="b" t="t" l="l"/>
            <a:pathLst>
              <a:path h="3625711" w="4972921">
                <a:moveTo>
                  <a:pt x="0" y="0"/>
                </a:moveTo>
                <a:lnTo>
                  <a:pt x="4972921" y="0"/>
                </a:lnTo>
                <a:lnTo>
                  <a:pt x="4972921" y="3625712"/>
                </a:lnTo>
                <a:lnTo>
                  <a:pt x="0" y="36257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786594" y="3943522"/>
            <a:ext cx="17062847" cy="5908011"/>
          </a:xfrm>
          <a:custGeom>
            <a:avLst/>
            <a:gdLst/>
            <a:ahLst/>
            <a:cxnLst/>
            <a:rect r="r" b="b" t="t" l="l"/>
            <a:pathLst>
              <a:path h="5908011" w="17062847">
                <a:moveTo>
                  <a:pt x="0" y="0"/>
                </a:moveTo>
                <a:lnTo>
                  <a:pt x="17062847" y="0"/>
                </a:lnTo>
                <a:lnTo>
                  <a:pt x="17062847" y="5908011"/>
                </a:lnTo>
                <a:lnTo>
                  <a:pt x="0" y="5908011"/>
                </a:lnTo>
                <a:lnTo>
                  <a:pt x="0" y="0"/>
                </a:lnTo>
                <a:close/>
              </a:path>
            </a:pathLst>
          </a:custGeom>
          <a:blipFill>
            <a:blip r:embed="rId8"/>
            <a:stretch>
              <a:fillRect l="0" t="0" r="0" b="0"/>
            </a:stretch>
          </a:blipFill>
        </p:spPr>
      </p:sp>
      <p:sp>
        <p:nvSpPr>
          <p:cNvPr name="TextBox 7" id="7"/>
          <p:cNvSpPr txBox="true"/>
          <p:nvPr/>
        </p:nvSpPr>
        <p:spPr>
          <a:xfrm rot="0">
            <a:off x="7427297" y="1869467"/>
            <a:ext cx="6700242" cy="904240"/>
          </a:xfrm>
          <a:prstGeom prst="rect">
            <a:avLst/>
          </a:prstGeom>
        </p:spPr>
        <p:txBody>
          <a:bodyPr anchor="t" rtlCol="false" tIns="0" lIns="0" bIns="0" rIns="0">
            <a:spAutoFit/>
          </a:bodyPr>
          <a:lstStyle/>
          <a:p>
            <a:pPr algn="ctr" marL="0" indent="0" lvl="0">
              <a:lnSpc>
                <a:spcPts val="7279"/>
              </a:lnSpc>
              <a:spcBef>
                <a:spcPct val="0"/>
              </a:spcBef>
            </a:pPr>
            <a:r>
              <a:rPr lang="en-US" b="true" sz="5199">
                <a:solidFill>
                  <a:srgbClr val="000000"/>
                </a:solidFill>
                <a:latin typeface="DejaVu Serif Bold"/>
                <a:ea typeface="DejaVu Serif Bold"/>
                <a:cs typeface="DejaVu Serif Bold"/>
                <a:sym typeface="DejaVu Serif Bold"/>
              </a:rPr>
              <a:t> 5. Sprint Backlog</a:t>
            </a:r>
          </a:p>
        </p:txBody>
      </p:sp>
      <p:sp>
        <p:nvSpPr>
          <p:cNvPr name="Freeform 8" id="8"/>
          <p:cNvSpPr/>
          <p:nvPr/>
        </p:nvSpPr>
        <p:spPr>
          <a:xfrm flipH="false" flipV="false" rot="0">
            <a:off x="281183" y="261770"/>
            <a:ext cx="2257785" cy="766930"/>
          </a:xfrm>
          <a:custGeom>
            <a:avLst/>
            <a:gdLst/>
            <a:ahLst/>
            <a:cxnLst/>
            <a:rect r="r" b="b" t="t" l="l"/>
            <a:pathLst>
              <a:path h="766930" w="2257785">
                <a:moveTo>
                  <a:pt x="0" y="0"/>
                </a:moveTo>
                <a:lnTo>
                  <a:pt x="2257785" y="0"/>
                </a:lnTo>
                <a:lnTo>
                  <a:pt x="2257785" y="766930"/>
                </a:lnTo>
                <a:lnTo>
                  <a:pt x="0" y="766930"/>
                </a:lnTo>
                <a:lnTo>
                  <a:pt x="0" y="0"/>
                </a:lnTo>
                <a:close/>
              </a:path>
            </a:pathLst>
          </a:custGeom>
          <a:blipFill>
            <a:blip r:embed="rId9"/>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DAGjlipG3L0</dc:identifier>
  <dcterms:modified xsi:type="dcterms:W3CDTF">2011-08-01T06:04:30Z</dcterms:modified>
  <cp:revision>1</cp:revision>
  <dc:title>Slide nhóm 7 agile</dc:title>
</cp:coreProperties>
</file>